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4" r:id="rId1"/>
  </p:sldMasterIdLst>
  <p:notesMasterIdLst>
    <p:notesMasterId r:id="rId36"/>
  </p:notesMasterIdLst>
  <p:handoutMasterIdLst>
    <p:handoutMasterId r:id="rId37"/>
  </p:handoutMasterIdLst>
  <p:sldIdLst>
    <p:sldId id="256" r:id="rId2"/>
    <p:sldId id="327" r:id="rId3"/>
    <p:sldId id="349" r:id="rId4"/>
    <p:sldId id="386" r:id="rId5"/>
    <p:sldId id="352" r:id="rId6"/>
    <p:sldId id="364" r:id="rId7"/>
    <p:sldId id="387" r:id="rId8"/>
    <p:sldId id="388" r:id="rId9"/>
    <p:sldId id="389" r:id="rId10"/>
    <p:sldId id="390" r:id="rId11"/>
    <p:sldId id="334" r:id="rId12"/>
    <p:sldId id="368" r:id="rId13"/>
    <p:sldId id="391" r:id="rId14"/>
    <p:sldId id="392" r:id="rId15"/>
    <p:sldId id="342" r:id="rId16"/>
    <p:sldId id="371" r:id="rId17"/>
    <p:sldId id="393" r:id="rId18"/>
    <p:sldId id="394" r:id="rId19"/>
    <p:sldId id="378" r:id="rId20"/>
    <p:sldId id="379" r:id="rId21"/>
    <p:sldId id="395" r:id="rId22"/>
    <p:sldId id="396" r:id="rId23"/>
    <p:sldId id="397" r:id="rId24"/>
    <p:sldId id="398" r:id="rId25"/>
    <p:sldId id="399" r:id="rId26"/>
    <p:sldId id="400" r:id="rId27"/>
    <p:sldId id="346" r:id="rId28"/>
    <p:sldId id="303" r:id="rId29"/>
    <p:sldId id="401" r:id="rId30"/>
    <p:sldId id="402" r:id="rId31"/>
    <p:sldId id="403" r:id="rId32"/>
    <p:sldId id="405" r:id="rId33"/>
    <p:sldId id="407" r:id="rId34"/>
    <p:sldId id="270"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59" autoAdjust="0"/>
    <p:restoredTop sz="94660"/>
  </p:normalViewPr>
  <p:slideViewPr>
    <p:cSldViewPr snapToGrid="0">
      <p:cViewPr varScale="1">
        <p:scale>
          <a:sx n="146" d="100"/>
          <a:sy n="146" d="100"/>
        </p:scale>
        <p:origin x="132"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43AB09AE-2D8C-44FA-A2FB-5AF69BDE121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zh-CN" altLang="en-US"/>
              <a:t>人民邮电出版社图灵教育</a:t>
            </a:r>
          </a:p>
        </p:txBody>
      </p:sp>
      <p:sp>
        <p:nvSpPr>
          <p:cNvPr id="3" name="日期占位符 2">
            <a:extLst>
              <a:ext uri="{FF2B5EF4-FFF2-40B4-BE49-F238E27FC236}">
                <a16:creationId xmlns:a16="http://schemas.microsoft.com/office/drawing/2014/main" id="{68944D29-C39B-4E23-AA20-C356274A8CE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6B348A0-F6C3-4F1B-A4CD-AD7F6FAAA4D3}" type="datetimeFigureOut">
              <a:rPr lang="zh-CN" altLang="en-US" smtClean="0"/>
              <a:t>2020/3/19</a:t>
            </a:fld>
            <a:endParaRPr lang="zh-CN" altLang="en-US"/>
          </a:p>
        </p:txBody>
      </p:sp>
      <p:sp>
        <p:nvSpPr>
          <p:cNvPr id="4" name="页脚占位符 3">
            <a:extLst>
              <a:ext uri="{FF2B5EF4-FFF2-40B4-BE49-F238E27FC236}">
                <a16:creationId xmlns:a16="http://schemas.microsoft.com/office/drawing/2014/main" id="{097DBC61-8DF8-4D90-BCFD-6BA28542902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zh-CN"/>
              <a:t>《</a:t>
            </a:r>
            <a:r>
              <a:rPr lang="zh-CN" altLang="en-US"/>
              <a:t>第一行代码</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5" name="灯片编号占位符 4">
            <a:extLst>
              <a:ext uri="{FF2B5EF4-FFF2-40B4-BE49-F238E27FC236}">
                <a16:creationId xmlns:a16="http://schemas.microsoft.com/office/drawing/2014/main" id="{C8C07EC1-34A8-4ED0-ACAC-4FDEF61D1D3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37430C-6136-43D6-8694-8B1F32DB1EDA}" type="slidenum">
              <a:rPr lang="zh-CN" altLang="en-US" smtClean="0"/>
              <a:t>‹#›</a:t>
            </a:fld>
            <a:endParaRPr lang="zh-CN" altLang="en-US"/>
          </a:p>
        </p:txBody>
      </p:sp>
    </p:spTree>
    <p:extLst>
      <p:ext uri="{BB962C8B-B14F-4D97-AF65-F5344CB8AC3E}">
        <p14:creationId xmlns:p14="http://schemas.microsoft.com/office/powerpoint/2010/main" val="3626163500"/>
      </p:ext>
    </p:extLst>
  </p:cSld>
  <p:clrMap bg1="lt1" tx1="dk1" bg2="lt2" tx2="dk2" accent1="accent1" accent2="accent2" accent3="accent3" accent4="accent4" accent5="accent5" accent6="accent6" hlink="hlink" folHlink="folHlink"/>
  <p:hf sldNum="0" dt="0"/>
</p:handoutMaster>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zh-CN" altLang="en-US"/>
              <a:t>人民邮电出版社图灵教育</a:t>
            </a: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F97E12-53A8-4175-A769-03577552E1B3}" type="datetimeFigureOut">
              <a:rPr lang="zh-CN" altLang="en-US" smtClean="0"/>
              <a:t>2020/3/19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zh-CN"/>
              <a:t>《</a:t>
            </a:r>
            <a:r>
              <a:rPr lang="zh-CN" altLang="en-US"/>
              <a:t>第一行代码</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E84424-1401-4566-8CC5-3A4430ED04C8}" type="slidenum">
              <a:rPr lang="zh-CN" altLang="en-US" smtClean="0"/>
              <a:t>‹#›</a:t>
            </a:fld>
            <a:endParaRPr lang="zh-CN" altLang="en-US"/>
          </a:p>
        </p:txBody>
      </p:sp>
    </p:spTree>
    <p:extLst>
      <p:ext uri="{BB962C8B-B14F-4D97-AF65-F5344CB8AC3E}">
        <p14:creationId xmlns:p14="http://schemas.microsoft.com/office/powerpoint/2010/main" val="1310873413"/>
      </p:ext>
    </p:extLst>
  </p:cSld>
  <p:clrMap bg1="lt1" tx1="dk1" bg2="lt2" tx2="dk2" accent1="accent1" accent2="accent2" accent3="accent3" accent4="accent4" accent5="accent5" accent6="accent6" hlink="hlink" folHlink="folHlink"/>
  <p:hf sldNum="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页脚占位符 4">
            <a:extLst>
              <a:ext uri="{FF2B5EF4-FFF2-40B4-BE49-F238E27FC236}">
                <a16:creationId xmlns:a16="http://schemas.microsoft.com/office/drawing/2014/main" id="{206E40DE-1B3E-5A49-947C-93FB4F72A77F}"/>
              </a:ext>
            </a:extLst>
          </p:cNvPr>
          <p:cNvSpPr txBox="1">
            <a:spLocks/>
          </p:cNvSpPr>
          <p:nvPr userDrawn="1"/>
        </p:nvSpPr>
        <p:spPr>
          <a:xfrm>
            <a:off x="8522677" y="6221897"/>
            <a:ext cx="3669323" cy="613638"/>
          </a:xfrm>
          <a:prstGeom prst="rect">
            <a:avLst/>
          </a:prstGeom>
        </p:spPr>
        <p:txBody>
          <a:bodyPr vert="horz" lIns="91440" tIns="45720" rIns="91440" bIns="45720" rtlCol="0" anchor="ctr"/>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a:t>
            </a:r>
            <a:r>
              <a:rPr lang="zh-CN" altLang="en-US" dirty="0"/>
              <a:t>第一行代码</a:t>
            </a:r>
            <a:r>
              <a:rPr lang="en-US" altLang="zh-CN" dirty="0"/>
              <a:t>——Android </a:t>
            </a:r>
            <a:r>
              <a:rPr lang="zh-CN" altLang="en-US" dirty="0"/>
              <a:t>（第</a:t>
            </a:r>
            <a:r>
              <a:rPr lang="en-US" altLang="zh-CN" dirty="0"/>
              <a:t>3</a:t>
            </a:r>
            <a:r>
              <a:rPr lang="zh-CN" altLang="en-US" dirty="0"/>
              <a:t>版）</a:t>
            </a:r>
            <a:r>
              <a:rPr lang="en-US" altLang="zh-CN" dirty="0"/>
              <a:t>》</a:t>
            </a:r>
            <a:r>
              <a:rPr lang="zh-CN" altLang="en-US" dirty="0"/>
              <a:t>随书</a:t>
            </a:r>
            <a:r>
              <a:rPr lang="en-US" altLang="zh-CN" dirty="0"/>
              <a:t>PPT</a:t>
            </a:r>
            <a:endParaRPr lang="zh-CN" altLang="en-US" dirty="0"/>
          </a:p>
        </p:txBody>
      </p:sp>
    </p:spTree>
    <p:extLst>
      <p:ext uri="{BB962C8B-B14F-4D97-AF65-F5344CB8AC3E}">
        <p14:creationId xmlns:p14="http://schemas.microsoft.com/office/powerpoint/2010/main" val="1403085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zh-CN" altLang="en-US"/>
              <a:t>单击此处编辑母版标题样式</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zh-CN" altLang="en-US"/>
              <a:t>单击图标添加图片</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p:txBody>
          <a:bodyPr/>
          <a:lstStyle/>
          <a:p>
            <a:fld id="{18C79C5D-2A6F-F04D-97DA-BEF2467B64E4}" type="datetimeFigureOut">
              <a:rPr lang="en-US" dirty="0"/>
              <a:pPr/>
              <a:t>3/19/2020</a:t>
            </a:fld>
            <a:endParaRPr lang="en-US" dirty="0"/>
          </a:p>
        </p:txBody>
      </p:sp>
      <p:sp>
        <p:nvSpPr>
          <p:cNvPr id="6" name="Footer Placeholder 5"/>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45765706"/>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
第二级
第三级
第四级
第五级</a:t>
            </a:r>
            <a:endParaRPr lang="en-US" dirty="0"/>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8DFA1846-DA80-1C48-A609-854EA85C59AD}" type="datetimeFigureOut">
              <a:rPr lang="en-US" dirty="0"/>
              <a:pPr/>
              <a:t>3/19/2020</a:t>
            </a:fld>
            <a:endParaRPr lang="en-US" dirty="0"/>
          </a:p>
        </p:txBody>
      </p:sp>
      <p:sp>
        <p:nvSpPr>
          <p:cNvPr id="5" name="Footer Placeholder 4"/>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11748646"/>
      </p:ext>
    </p:extLst>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zh-CN" altLang="en-US"/>
              <a:t>单击此处编辑母版标题样式</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zh-CN" altLang="en-US"/>
              <a:t>编辑母版文本样式
第二级
第三级
第四级
第五级</a:t>
            </a:r>
            <a:endParaRPr lang="en-US" dirty="0"/>
          </a:p>
        </p:txBody>
      </p:sp>
      <p:sp>
        <p:nvSpPr>
          <p:cNvPr id="2" name="Date Placeholder 1"/>
          <p:cNvSpPr>
            <a:spLocks noGrp="1"/>
          </p:cNvSpPr>
          <p:nvPr>
            <p:ph type="dt" sz="half" idx="10"/>
          </p:nvPr>
        </p:nvSpPr>
        <p:spPr/>
        <p:txBody>
          <a:bodyPr/>
          <a:lstStyle/>
          <a:p>
            <a:fld id="{FBF54567-0DE4-3F47-BF90-CB84690072F9}" type="datetimeFigureOut">
              <a:rPr lang="en-US" dirty="0"/>
              <a:pPr/>
              <a:t>3/19/2020</a:t>
            </a:fld>
            <a:endParaRPr lang="en-US" dirty="0"/>
          </a:p>
        </p:txBody>
      </p:sp>
      <p:sp>
        <p:nvSpPr>
          <p:cNvPr id="3" name="Footer Placeholder 2"/>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49182223"/>
      </p:ext>
    </p:extLst>
  </p:cSld>
  <p:clrMapOvr>
    <a:masterClrMapping/>
  </p:clrMapOvr>
  <p:hf sldNum="0"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3/19/2020</a:t>
            </a:fld>
            <a:endParaRPr lang="en-US" dirty="0"/>
          </a:p>
        </p:txBody>
      </p:sp>
      <p:sp>
        <p:nvSpPr>
          <p:cNvPr id="5" name="Footer Placeholder 4"/>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09226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3/19/2020</a:t>
            </a:fld>
            <a:endParaRPr lang="en-US" dirty="0"/>
          </a:p>
        </p:txBody>
      </p:sp>
      <p:sp>
        <p:nvSpPr>
          <p:cNvPr id="5" name="Footer Placeholder 4"/>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598176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321171" y="1831358"/>
            <a:ext cx="10554574" cy="3636511"/>
          </a:xfrm>
          <a:effectLst/>
        </p:spPr>
        <p:txBody>
          <a:bodyPr/>
          <a:lstStyle/>
          <a:p>
            <a:pPr lvl="0"/>
            <a:r>
              <a:rPr lang="zh-CN" altLang="en-US" dirty="0"/>
              <a:t>编辑母版文本样式
第二级
第三级
第四级
第五级</a:t>
            </a:r>
            <a:endParaRPr lang="en-US" dirty="0"/>
          </a:p>
        </p:txBody>
      </p:sp>
      <p:sp>
        <p:nvSpPr>
          <p:cNvPr id="8" name="页脚占位符 7">
            <a:extLst>
              <a:ext uri="{FF2B5EF4-FFF2-40B4-BE49-F238E27FC236}">
                <a16:creationId xmlns:a16="http://schemas.microsoft.com/office/drawing/2014/main" id="{DFCF0DEF-599C-0848-8C69-0C60D553D2BA}"/>
              </a:ext>
            </a:extLst>
          </p:cNvPr>
          <p:cNvSpPr>
            <a:spLocks noGrp="1"/>
          </p:cNvSpPr>
          <p:nvPr>
            <p:ph type="ftr" sz="quarter" idx="11"/>
          </p:nvPr>
        </p:nvSpPr>
        <p:spPr>
          <a:xfrm>
            <a:off x="8861711" y="6277234"/>
            <a:ext cx="3159959" cy="459742"/>
          </a:xfrm>
        </p:spPr>
        <p:txBody>
          <a:bodyPr/>
          <a:lstStyle/>
          <a:p>
            <a:r>
              <a:rPr lang="en-US" altLang="zh-CN" dirty="0"/>
              <a:t>《</a:t>
            </a:r>
            <a:r>
              <a:rPr lang="zh-CN" altLang="en-US" dirty="0"/>
              <a:t>第一行代码 </a:t>
            </a:r>
            <a:r>
              <a:rPr lang="en-US" altLang="zh-CN" dirty="0"/>
              <a:t>——</a:t>
            </a:r>
            <a:r>
              <a:rPr lang="zh-CN" altLang="en-US" dirty="0"/>
              <a:t> </a:t>
            </a:r>
            <a:r>
              <a:rPr lang="en-US" altLang="zh-CN" dirty="0"/>
              <a:t>Android</a:t>
            </a:r>
            <a:r>
              <a:rPr lang="zh-CN" altLang="en-US" dirty="0"/>
              <a:t>（第</a:t>
            </a:r>
            <a:r>
              <a:rPr lang="en-US" altLang="zh-CN" dirty="0"/>
              <a:t>3</a:t>
            </a:r>
            <a:r>
              <a:rPr lang="zh-CN" altLang="en-US" dirty="0"/>
              <a:t>版）</a:t>
            </a:r>
            <a:r>
              <a:rPr lang="en-US" altLang="zh-CN" dirty="0"/>
              <a:t>》</a:t>
            </a:r>
            <a:r>
              <a:rPr lang="zh-CN" altLang="en-US" dirty="0"/>
              <a:t>随书</a:t>
            </a:r>
            <a:r>
              <a:rPr lang="en-US" altLang="zh-CN" dirty="0"/>
              <a:t>PPT</a:t>
            </a:r>
            <a:endParaRPr lang="zh-CN" altLang="en-US" dirty="0"/>
          </a:p>
        </p:txBody>
      </p:sp>
    </p:spTree>
    <p:extLst>
      <p:ext uri="{BB962C8B-B14F-4D97-AF65-F5344CB8AC3E}">
        <p14:creationId xmlns:p14="http://schemas.microsoft.com/office/powerpoint/2010/main" val="1969717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8DFA1846-DA80-1C48-A609-854EA85C59AD}" type="datetimeFigureOut">
              <a:rPr lang="en-US" dirty="0"/>
              <a:pPr/>
              <a:t>3/19/2020</a:t>
            </a:fld>
            <a:endParaRPr lang="en-US" dirty="0"/>
          </a:p>
        </p:txBody>
      </p:sp>
      <p:sp>
        <p:nvSpPr>
          <p:cNvPr id="5" name="Footer Placeholder 4"/>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9318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zh-CN" altLang="en-US"/>
              <a:t>编辑母版文本样式
第二级
第三级
第四级
第五级</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3/19/2020</a:t>
            </a:fld>
            <a:endParaRPr lang="en-US" dirty="0"/>
          </a:p>
        </p:txBody>
      </p:sp>
      <p:sp>
        <p:nvSpPr>
          <p:cNvPr id="6" name="Footer Placeholder 5"/>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4338612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
第二级
第三级
第四级
第五级</a:t>
            </a:r>
            <a:endParaRPr lang="en-US" dirty="0"/>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zh-CN" altLang="en-US"/>
              <a:t>编辑母版文本样式
第二级
第三级
第四级
第五级</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
第二级
第三级
第四级
第五级</a:t>
            </a:r>
            <a:endParaRPr lang="en-US" dirty="0"/>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zh-CN" altLang="en-US"/>
              <a:t>编辑母版文本样式
第二级
第三级
第四级
第五级</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3/19/2020</a:t>
            </a:fld>
            <a:endParaRPr lang="en-US" dirty="0"/>
          </a:p>
        </p:txBody>
      </p:sp>
      <p:sp>
        <p:nvSpPr>
          <p:cNvPr id="8" name="Footer Placeholder 7"/>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8599376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3/19/2020</a:t>
            </a:fld>
            <a:endParaRPr lang="en-US" dirty="0"/>
          </a:p>
        </p:txBody>
      </p:sp>
      <p:sp>
        <p:nvSpPr>
          <p:cNvPr id="4" name="Footer Placeholder 3"/>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24836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3/19/2020</a:t>
            </a:fld>
            <a:endParaRPr lang="en-US" dirty="0"/>
          </a:p>
        </p:txBody>
      </p:sp>
      <p:sp>
        <p:nvSpPr>
          <p:cNvPr id="3" name="Footer Placeholder 2"/>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17968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zh-CN" altLang="en-US"/>
              <a:t>单击此处编辑母版标题样式</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zh-CN" altLang="en-US"/>
              <a:t>编辑母版文本样式
第二级
第三级
第四级
第五级</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p:txBody>
          <a:bodyPr/>
          <a:lstStyle/>
          <a:p>
            <a:fld id="{D0DF5E60-9974-AC48-9591-99C2BB44B7CF}" type="datetimeFigureOut">
              <a:rPr lang="en-US" dirty="0"/>
              <a:pPr/>
              <a:t>3/19/2020</a:t>
            </a:fld>
            <a:endParaRPr lang="en-US" dirty="0"/>
          </a:p>
        </p:txBody>
      </p:sp>
      <p:sp>
        <p:nvSpPr>
          <p:cNvPr id="6" name="Footer Placeholder 5"/>
          <p:cNvSpPr>
            <a:spLocks noGrp="1"/>
          </p:cNvSpPr>
          <p:nvPr>
            <p:ph type="ftr" sz="quarter" idx="11"/>
          </p:nvPr>
        </p:nvSpPr>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3039335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zh-CN" altLang="en-US"/>
              <a:t>单击此处编辑母版标题样式</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zh-CN" altLang="en-US"/>
              <a:t>单击图标添加图片</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3/19/2020</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194441463"/>
      </p:ext>
    </p:extLst>
  </p:cSld>
  <p:clrMapOvr>
    <a:masterClrMapping/>
  </p:clrMapOvr>
  <p:hf sldNum="0"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zh-CN" altLang="en-US"/>
              <a:t>编辑母版文本样式
第二级
第三级
第四级
第五级</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r>
              <a:rPr lang="en-US" altLang="zh-CN"/>
              <a:t>《</a:t>
            </a:r>
            <a:r>
              <a:rPr lang="zh-CN" altLang="en-US"/>
              <a:t>第一行代码  </a:t>
            </a:r>
            <a:r>
              <a:rPr lang="en-US" altLang="zh-CN"/>
              <a:t>Android </a:t>
            </a:r>
            <a:r>
              <a:rPr lang="zh-CN" altLang="en-US"/>
              <a:t>第</a:t>
            </a:r>
            <a:r>
              <a:rPr lang="en-US" altLang="zh-CN"/>
              <a:t>3</a:t>
            </a:r>
            <a:r>
              <a:rPr lang="zh-CN" altLang="en-US"/>
              <a:t>版</a:t>
            </a:r>
            <a:r>
              <a:rPr lang="en-US" altLang="zh-CN"/>
              <a:t>》</a:t>
            </a:r>
            <a:r>
              <a:rPr lang="zh-CN" altLang="en-US"/>
              <a:t>随书</a:t>
            </a:r>
            <a:r>
              <a:rPr lang="en-US" altLang="zh-CN"/>
              <a:t>ppt</a:t>
            </a:r>
            <a:endParaRPr lang="zh-CN" alt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3/19/2020</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83587722"/>
      </p:ext>
    </p:extLst>
  </p:cSld>
  <p:clrMap bg1="lt1" tx1="dk1" bg2="lt2" tx2="dk2" accent1="accent1" accent2="accent2" accent3="accent3" accent4="accent4" accent5="accent5" accent6="accent6" hlink="hlink" folHlink="folHlink"/>
  <p:sldLayoutIdLst>
    <p:sldLayoutId id="2147483965" r:id="rId1"/>
    <p:sldLayoutId id="2147483966" r:id="rId2"/>
    <p:sldLayoutId id="2147483967" r:id="rId3"/>
    <p:sldLayoutId id="2147483968" r:id="rId4"/>
    <p:sldLayoutId id="2147483969" r:id="rId5"/>
    <p:sldLayoutId id="2147483970" r:id="rId6"/>
    <p:sldLayoutId id="2147483971" r:id="rId7"/>
    <p:sldLayoutId id="2147483972" r:id="rId8"/>
    <p:sldLayoutId id="2147483973" r:id="rId9"/>
    <p:sldLayoutId id="2147483974" r:id="rId10"/>
    <p:sldLayoutId id="2147483975" r:id="rId11"/>
    <p:sldLayoutId id="2147483976" r:id="rId12"/>
    <p:sldLayoutId id="2147483977" r:id="rId13"/>
    <p:sldLayoutId id="2147483978" r:id="rId14"/>
  </p:sldLayoutIdLst>
  <p:hf sldNum="0" hd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hyperlink" Target="https://www.ituring.com.cn/book/2744" TargetMode="Externa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90F0C-E588-4A18-A32C-7836EDB3B332}"/>
              </a:ext>
            </a:extLst>
          </p:cNvPr>
          <p:cNvSpPr>
            <a:spLocks noGrp="1"/>
          </p:cNvSpPr>
          <p:nvPr>
            <p:ph type="ctrTitle"/>
          </p:nvPr>
        </p:nvSpPr>
        <p:spPr>
          <a:xfrm>
            <a:off x="1536071" y="3145206"/>
            <a:ext cx="9119857" cy="567587"/>
          </a:xfrm>
        </p:spPr>
        <p:txBody>
          <a:bodyPr>
            <a:normAutofit fontScale="90000"/>
          </a:bodyPr>
          <a:lstStyle/>
          <a:p>
            <a:r>
              <a:rPr lang="zh-CN" altLang="en-US" sz="3200" dirty="0"/>
              <a:t>第</a:t>
            </a:r>
            <a:r>
              <a:rPr lang="en-US" altLang="zh-CN" sz="3200" dirty="0"/>
              <a:t>14</a:t>
            </a:r>
            <a:r>
              <a:rPr lang="zh-CN" altLang="en-US" sz="3200" dirty="0"/>
              <a:t>章 继续进阶，你还应该掌握的高级技巧</a:t>
            </a:r>
          </a:p>
        </p:txBody>
      </p:sp>
    </p:spTree>
    <p:extLst>
      <p:ext uri="{BB962C8B-B14F-4D97-AF65-F5344CB8AC3E}">
        <p14:creationId xmlns:p14="http://schemas.microsoft.com/office/powerpoint/2010/main" val="4117369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en-US" altLang="zh-CN" sz="2400" dirty="0" err="1"/>
              <a:t>Parcelable</a:t>
            </a:r>
            <a:r>
              <a:rPr lang="zh-CN" altLang="en-US" sz="2400" dirty="0"/>
              <a:t>方式</a:t>
            </a:r>
          </a:p>
        </p:txBody>
      </p:sp>
      <p:sp>
        <p:nvSpPr>
          <p:cNvPr id="7" name="矩形 6">
            <a:extLst>
              <a:ext uri="{FF2B5EF4-FFF2-40B4-BE49-F238E27FC236}">
                <a16:creationId xmlns:a16="http://schemas.microsoft.com/office/drawing/2014/main" id="{E3C43B30-389C-4E50-8937-49293C364D5B}"/>
              </a:ext>
            </a:extLst>
          </p:cNvPr>
          <p:cNvSpPr/>
          <p:nvPr/>
        </p:nvSpPr>
        <p:spPr>
          <a:xfrm>
            <a:off x="838200" y="2430734"/>
            <a:ext cx="10515600" cy="369332"/>
          </a:xfrm>
          <a:prstGeom prst="rect">
            <a:avLst/>
          </a:prstGeom>
        </p:spPr>
        <p:txBody>
          <a:bodyPr wrap="square">
            <a:spAutoFit/>
          </a:bodyPr>
          <a:lstStyle/>
          <a:p>
            <a:r>
              <a:rPr lang="zh-CN" altLang="en-US" dirty="0"/>
              <a:t>然后在</a:t>
            </a:r>
            <a:r>
              <a:rPr lang="en-US" altLang="zh-CN" dirty="0" err="1"/>
              <a:t>FirstActivity</a:t>
            </a:r>
            <a:r>
              <a:rPr lang="zh-CN" altLang="en-US" dirty="0"/>
              <a:t>中我们可以通过同样的方式传递对象，在SecondActivity中使用如下方式即可获取对象：</a:t>
            </a:r>
          </a:p>
        </p:txBody>
      </p:sp>
      <p:sp>
        <p:nvSpPr>
          <p:cNvPr id="5" name="矩形 4">
            <a:extLst>
              <a:ext uri="{FF2B5EF4-FFF2-40B4-BE49-F238E27FC236}">
                <a16:creationId xmlns:a16="http://schemas.microsoft.com/office/drawing/2014/main" id="{A8AB8DF9-0279-4783-A70D-ADE3C7FED5E3}"/>
              </a:ext>
            </a:extLst>
          </p:cNvPr>
          <p:cNvSpPr/>
          <p:nvPr/>
        </p:nvSpPr>
        <p:spPr>
          <a:xfrm>
            <a:off x="838201" y="3059668"/>
            <a:ext cx="10515599" cy="369332"/>
          </a:xfrm>
          <a:prstGeom prst="rect">
            <a:avLst/>
          </a:prstGeom>
        </p:spPr>
        <p:txBody>
          <a:bodyPr wrap="square">
            <a:spAutoFit/>
          </a:bodyPr>
          <a:lstStyle/>
          <a:p>
            <a:r>
              <a:rPr lang="en-US" altLang="zh-CN" dirty="0" err="1"/>
              <a:t>val</a:t>
            </a:r>
            <a:r>
              <a:rPr lang="en-US" altLang="zh-CN" dirty="0"/>
              <a:t> person = </a:t>
            </a:r>
            <a:r>
              <a:rPr lang="en-US" altLang="zh-CN" dirty="0" err="1"/>
              <a:t>intent.getParcelableExtra</a:t>
            </a:r>
            <a:r>
              <a:rPr lang="en-US" altLang="zh-CN" dirty="0"/>
              <a:t>("</a:t>
            </a:r>
            <a:r>
              <a:rPr lang="en-US" altLang="zh-CN" dirty="0" err="1"/>
              <a:t>person_data</a:t>
            </a:r>
            <a:r>
              <a:rPr lang="en-US" altLang="zh-CN" dirty="0"/>
              <a:t>") as Person</a:t>
            </a:r>
            <a:endParaRPr lang="zh-CN" altLang="en-US" dirty="0"/>
          </a:p>
        </p:txBody>
      </p:sp>
    </p:spTree>
    <p:extLst>
      <p:ext uri="{BB962C8B-B14F-4D97-AF65-F5344CB8AC3E}">
        <p14:creationId xmlns:p14="http://schemas.microsoft.com/office/powerpoint/2010/main" val="571483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90F0C-E588-4A18-A32C-7836EDB3B332}"/>
              </a:ext>
            </a:extLst>
          </p:cNvPr>
          <p:cNvSpPr>
            <a:spLocks noGrp="1"/>
          </p:cNvSpPr>
          <p:nvPr>
            <p:ph type="ctrTitle"/>
          </p:nvPr>
        </p:nvSpPr>
        <p:spPr>
          <a:xfrm>
            <a:off x="1536071" y="3145206"/>
            <a:ext cx="9119857" cy="567587"/>
          </a:xfrm>
        </p:spPr>
        <p:txBody>
          <a:bodyPr>
            <a:normAutofit fontScale="90000"/>
          </a:bodyPr>
          <a:lstStyle/>
          <a:p>
            <a:br>
              <a:rPr lang="zh-CN" altLang="en-US" sz="3200" dirty="0"/>
            </a:br>
            <a:br>
              <a:rPr lang="en-US" altLang="zh-CN" sz="3200" dirty="0"/>
            </a:br>
            <a:r>
              <a:rPr lang="zh-CN" altLang="en-US" sz="3200" dirty="0"/>
              <a:t>定制自己的日志工具</a:t>
            </a:r>
          </a:p>
        </p:txBody>
      </p:sp>
    </p:spTree>
    <p:extLst>
      <p:ext uri="{BB962C8B-B14F-4D97-AF65-F5344CB8AC3E}">
        <p14:creationId xmlns:p14="http://schemas.microsoft.com/office/powerpoint/2010/main" val="17773449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定制自己的日志工具</a:t>
            </a:r>
          </a:p>
        </p:txBody>
      </p:sp>
      <p:sp>
        <p:nvSpPr>
          <p:cNvPr id="7" name="矩形 6">
            <a:extLst>
              <a:ext uri="{FF2B5EF4-FFF2-40B4-BE49-F238E27FC236}">
                <a16:creationId xmlns:a16="http://schemas.microsoft.com/office/drawing/2014/main" id="{E3C43B30-389C-4E50-8937-49293C364D5B}"/>
              </a:ext>
            </a:extLst>
          </p:cNvPr>
          <p:cNvSpPr/>
          <p:nvPr/>
        </p:nvSpPr>
        <p:spPr>
          <a:xfrm>
            <a:off x="838200" y="2383212"/>
            <a:ext cx="10515600" cy="646331"/>
          </a:xfrm>
          <a:prstGeom prst="rect">
            <a:avLst/>
          </a:prstGeom>
        </p:spPr>
        <p:txBody>
          <a:bodyPr wrap="square">
            <a:spAutoFit/>
          </a:bodyPr>
          <a:lstStyle/>
          <a:p>
            <a:r>
              <a:rPr lang="zh-CN" altLang="en-US" dirty="0"/>
              <a:t>有的时候，我们为了让日志可控，需要定制一个自己的日志工具。当程序处于开发阶段时就让日志打印出来，当程序上线之后就把日志屏蔽掉。</a:t>
            </a:r>
          </a:p>
        </p:txBody>
      </p:sp>
    </p:spTree>
    <p:extLst>
      <p:ext uri="{BB962C8B-B14F-4D97-AF65-F5344CB8AC3E}">
        <p14:creationId xmlns:p14="http://schemas.microsoft.com/office/powerpoint/2010/main" val="1349763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定制自己的日志工具</a:t>
            </a:r>
          </a:p>
        </p:txBody>
      </p:sp>
      <p:sp>
        <p:nvSpPr>
          <p:cNvPr id="7" name="矩形 6">
            <a:extLst>
              <a:ext uri="{FF2B5EF4-FFF2-40B4-BE49-F238E27FC236}">
                <a16:creationId xmlns:a16="http://schemas.microsoft.com/office/drawing/2014/main" id="{E3C43B30-389C-4E50-8937-49293C364D5B}"/>
              </a:ext>
            </a:extLst>
          </p:cNvPr>
          <p:cNvSpPr/>
          <p:nvPr/>
        </p:nvSpPr>
        <p:spPr>
          <a:xfrm>
            <a:off x="838200" y="916053"/>
            <a:ext cx="10515600" cy="369332"/>
          </a:xfrm>
          <a:prstGeom prst="rect">
            <a:avLst/>
          </a:prstGeom>
        </p:spPr>
        <p:txBody>
          <a:bodyPr wrap="square">
            <a:spAutoFit/>
          </a:bodyPr>
          <a:lstStyle/>
          <a:p>
            <a:r>
              <a:rPr lang="zh-CN" altLang="en-US" dirty="0"/>
              <a:t>新建一个</a:t>
            </a:r>
            <a:r>
              <a:rPr lang="en-US" altLang="zh-CN" dirty="0" err="1"/>
              <a:t>LogUtil</a:t>
            </a:r>
            <a:r>
              <a:rPr lang="zh-CN" altLang="en-US" dirty="0"/>
              <a:t>单例类，代码如下所示：</a:t>
            </a:r>
          </a:p>
        </p:txBody>
      </p:sp>
      <p:sp>
        <p:nvSpPr>
          <p:cNvPr id="3" name="矩形 2">
            <a:extLst>
              <a:ext uri="{FF2B5EF4-FFF2-40B4-BE49-F238E27FC236}">
                <a16:creationId xmlns:a16="http://schemas.microsoft.com/office/drawing/2014/main" id="{8258EEC9-C4C8-4530-BE7D-7E3280C0D5D8}"/>
              </a:ext>
            </a:extLst>
          </p:cNvPr>
          <p:cNvSpPr/>
          <p:nvPr/>
        </p:nvSpPr>
        <p:spPr>
          <a:xfrm>
            <a:off x="838200" y="1285385"/>
            <a:ext cx="10237152" cy="5632311"/>
          </a:xfrm>
          <a:prstGeom prst="rect">
            <a:avLst/>
          </a:prstGeom>
        </p:spPr>
        <p:txBody>
          <a:bodyPr wrap="square">
            <a:spAutoFit/>
          </a:bodyPr>
          <a:lstStyle/>
          <a:p>
            <a:r>
              <a:rPr lang="zh-CN" altLang="en-US" sz="1000" dirty="0"/>
              <a:t>object LogUtil {</a:t>
            </a:r>
          </a:p>
          <a:p>
            <a:endParaRPr lang="zh-CN" altLang="en-US" sz="1000" dirty="0"/>
          </a:p>
          <a:p>
            <a:r>
              <a:rPr lang="zh-CN" altLang="en-US" sz="1000" dirty="0"/>
              <a:t>    private const val VERBOSE = 1</a:t>
            </a:r>
            <a:r>
              <a:rPr lang="en-US" altLang="zh-CN" sz="1000" dirty="0"/>
              <a:t>;</a:t>
            </a:r>
            <a:r>
              <a:rPr lang="zh-CN" altLang="en-US" sz="1000" dirty="0"/>
              <a:t> private const val DEBUG = 2</a:t>
            </a:r>
            <a:r>
              <a:rPr lang="en-US" altLang="zh-CN" sz="1000" dirty="0"/>
              <a:t>;</a:t>
            </a:r>
            <a:r>
              <a:rPr lang="zh-CN" altLang="en-US" sz="1000" dirty="0"/>
              <a:t> private const val INFO = 3</a:t>
            </a:r>
            <a:r>
              <a:rPr lang="en-US" altLang="zh-CN" sz="1000" dirty="0"/>
              <a:t>;</a:t>
            </a:r>
            <a:r>
              <a:rPr lang="zh-CN" altLang="en-US" sz="1000" dirty="0"/>
              <a:t> private const val WARN = 4</a:t>
            </a:r>
            <a:r>
              <a:rPr lang="en-US" altLang="zh-CN" sz="1000" dirty="0"/>
              <a:t>;</a:t>
            </a:r>
            <a:r>
              <a:rPr lang="zh-CN" altLang="en-US" sz="1000" dirty="0"/>
              <a:t> private const val ERROR = 5</a:t>
            </a:r>
          </a:p>
          <a:p>
            <a:r>
              <a:rPr lang="zh-CN" altLang="en-US" sz="1000" dirty="0"/>
              <a:t>    private var level = VERBOSE</a:t>
            </a:r>
            <a:endParaRPr lang="en-US" altLang="zh-CN" sz="1000" dirty="0"/>
          </a:p>
          <a:p>
            <a:endParaRPr lang="zh-CN" altLang="en-US" sz="1000" dirty="0"/>
          </a:p>
          <a:p>
            <a:r>
              <a:rPr lang="zh-CN" altLang="en-US" sz="1000" dirty="0"/>
              <a:t>    fun v(tag: String, msg: String) {</a:t>
            </a:r>
          </a:p>
          <a:p>
            <a:r>
              <a:rPr lang="zh-CN" altLang="en-US" sz="1000" dirty="0"/>
              <a:t>        if (level &lt;= VERBOSE) {</a:t>
            </a:r>
          </a:p>
          <a:p>
            <a:r>
              <a:rPr lang="zh-CN" altLang="en-US" sz="1000" dirty="0"/>
              <a:t>            Log.v(tag, msg)</a:t>
            </a:r>
          </a:p>
          <a:p>
            <a:r>
              <a:rPr lang="zh-CN" altLang="en-US" sz="1000" dirty="0"/>
              <a:t>        }</a:t>
            </a:r>
          </a:p>
          <a:p>
            <a:r>
              <a:rPr lang="zh-CN" altLang="en-US" sz="1000" dirty="0"/>
              <a:t>    }</a:t>
            </a:r>
          </a:p>
          <a:p>
            <a:endParaRPr lang="zh-CN" altLang="en-US" sz="1000" dirty="0"/>
          </a:p>
          <a:p>
            <a:r>
              <a:rPr lang="zh-CN" altLang="en-US" sz="1000" dirty="0"/>
              <a:t>    fun d(tag: String, msg: String) {</a:t>
            </a:r>
          </a:p>
          <a:p>
            <a:r>
              <a:rPr lang="zh-CN" altLang="en-US" sz="1000" dirty="0"/>
              <a:t>        if (level &lt;= DEBUG) {</a:t>
            </a:r>
          </a:p>
          <a:p>
            <a:r>
              <a:rPr lang="zh-CN" altLang="en-US" sz="1000" dirty="0"/>
              <a:t>            Log.d(tag, msg)</a:t>
            </a:r>
          </a:p>
          <a:p>
            <a:r>
              <a:rPr lang="zh-CN" altLang="en-US" sz="1000" dirty="0"/>
              <a:t>        }</a:t>
            </a:r>
          </a:p>
          <a:p>
            <a:r>
              <a:rPr lang="zh-CN" altLang="en-US" sz="1000" dirty="0"/>
              <a:t>    }</a:t>
            </a:r>
          </a:p>
          <a:p>
            <a:endParaRPr lang="zh-CN" altLang="en-US" sz="1000" dirty="0"/>
          </a:p>
          <a:p>
            <a:r>
              <a:rPr lang="zh-CN" altLang="en-US" sz="1000" dirty="0"/>
              <a:t>    fun i(tag: String, msg: String) {</a:t>
            </a:r>
          </a:p>
          <a:p>
            <a:r>
              <a:rPr lang="zh-CN" altLang="en-US" sz="1000" dirty="0"/>
              <a:t>        if (level &lt;= INFO) {</a:t>
            </a:r>
          </a:p>
          <a:p>
            <a:r>
              <a:rPr lang="zh-CN" altLang="en-US" sz="1000" dirty="0"/>
              <a:t>            Log.i(tag, msg)</a:t>
            </a:r>
          </a:p>
          <a:p>
            <a:r>
              <a:rPr lang="zh-CN" altLang="en-US" sz="1000" dirty="0"/>
              <a:t>        }</a:t>
            </a:r>
          </a:p>
          <a:p>
            <a:r>
              <a:rPr lang="zh-CN" altLang="en-US" sz="1000" dirty="0"/>
              <a:t>    }</a:t>
            </a:r>
          </a:p>
          <a:p>
            <a:endParaRPr lang="zh-CN" altLang="en-US" sz="1000" dirty="0"/>
          </a:p>
          <a:p>
            <a:r>
              <a:rPr lang="zh-CN" altLang="en-US" sz="1000" dirty="0"/>
              <a:t>    fun w(tag: String, msg: String) {</a:t>
            </a:r>
          </a:p>
          <a:p>
            <a:r>
              <a:rPr lang="zh-CN" altLang="en-US" sz="1000" dirty="0"/>
              <a:t>        if (level &lt;= WARN) {</a:t>
            </a:r>
          </a:p>
          <a:p>
            <a:r>
              <a:rPr lang="zh-CN" altLang="en-US" sz="1000" dirty="0"/>
              <a:t>            Log.w(tag, msg)</a:t>
            </a:r>
          </a:p>
          <a:p>
            <a:r>
              <a:rPr lang="zh-CN" altLang="en-US" sz="1000" dirty="0"/>
              <a:t>        }</a:t>
            </a:r>
          </a:p>
          <a:p>
            <a:r>
              <a:rPr lang="zh-CN" altLang="en-US" sz="1000" dirty="0"/>
              <a:t>    }</a:t>
            </a:r>
          </a:p>
          <a:p>
            <a:endParaRPr lang="zh-CN" altLang="en-US" sz="1000" dirty="0"/>
          </a:p>
          <a:p>
            <a:r>
              <a:rPr lang="zh-CN" altLang="en-US" sz="1000" dirty="0"/>
              <a:t>    fun e(tag: String, msg: String) {</a:t>
            </a:r>
          </a:p>
          <a:p>
            <a:r>
              <a:rPr lang="zh-CN" altLang="en-US" sz="1000" dirty="0"/>
              <a:t>        if (level &lt;= ERROR) {</a:t>
            </a:r>
          </a:p>
          <a:p>
            <a:r>
              <a:rPr lang="zh-CN" altLang="en-US" sz="1000" dirty="0"/>
              <a:t>            Log.e(tag, msg)</a:t>
            </a:r>
          </a:p>
          <a:p>
            <a:r>
              <a:rPr lang="zh-CN" altLang="en-US" sz="1000" dirty="0"/>
              <a:t>        }</a:t>
            </a:r>
          </a:p>
          <a:p>
            <a:r>
              <a:rPr lang="zh-CN" altLang="en-US" sz="1000" dirty="0"/>
              <a:t>    }</a:t>
            </a:r>
          </a:p>
          <a:p>
            <a:endParaRPr lang="zh-CN" altLang="en-US" sz="1000" dirty="0"/>
          </a:p>
          <a:p>
            <a:r>
              <a:rPr lang="zh-CN" altLang="en-US" sz="1000" dirty="0"/>
              <a:t>}</a:t>
            </a:r>
          </a:p>
        </p:txBody>
      </p:sp>
    </p:spTree>
    <p:extLst>
      <p:ext uri="{BB962C8B-B14F-4D97-AF65-F5344CB8AC3E}">
        <p14:creationId xmlns:p14="http://schemas.microsoft.com/office/powerpoint/2010/main" val="2655145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定制自己的日志工具</a:t>
            </a:r>
          </a:p>
        </p:txBody>
      </p:sp>
      <p:sp>
        <p:nvSpPr>
          <p:cNvPr id="7" name="矩形 6">
            <a:extLst>
              <a:ext uri="{FF2B5EF4-FFF2-40B4-BE49-F238E27FC236}">
                <a16:creationId xmlns:a16="http://schemas.microsoft.com/office/drawing/2014/main" id="{E3C43B30-389C-4E50-8937-49293C364D5B}"/>
              </a:ext>
            </a:extLst>
          </p:cNvPr>
          <p:cNvSpPr/>
          <p:nvPr/>
        </p:nvSpPr>
        <p:spPr>
          <a:xfrm>
            <a:off x="838200" y="2369564"/>
            <a:ext cx="10515600" cy="3016210"/>
          </a:xfrm>
          <a:prstGeom prst="rect">
            <a:avLst/>
          </a:prstGeom>
        </p:spPr>
        <p:txBody>
          <a:bodyPr wrap="square">
            <a:spAutoFit/>
          </a:bodyPr>
          <a:lstStyle/>
          <a:p>
            <a:r>
              <a:rPr lang="zh-CN" altLang="en-US" dirty="0"/>
              <a:t>这样就把一个自定义的日志工具创建好了，之后在项目里，我们可以像使用普通的日志工具一样使用</a:t>
            </a:r>
            <a:r>
              <a:rPr lang="en-US" altLang="zh-CN" dirty="0" err="1"/>
              <a:t>LogUtil</a:t>
            </a:r>
            <a:r>
              <a:rPr lang="zh-CN" altLang="en-US" dirty="0"/>
              <a:t>。比如打印一行</a:t>
            </a:r>
            <a:r>
              <a:rPr lang="en-US" altLang="zh-CN" dirty="0"/>
              <a:t>DEBUG</a:t>
            </a:r>
            <a:r>
              <a:rPr lang="zh-CN" altLang="en-US" dirty="0"/>
              <a:t>级别的日志可以这样写：</a:t>
            </a:r>
            <a:endParaRPr lang="en-US" altLang="zh-CN" dirty="0"/>
          </a:p>
          <a:p>
            <a:endParaRPr lang="zh-CN" altLang="en-US" dirty="0"/>
          </a:p>
          <a:p>
            <a:r>
              <a:rPr lang="en-US" altLang="zh-CN" sz="1400" dirty="0" err="1"/>
              <a:t>LogUtil.d</a:t>
            </a:r>
            <a:r>
              <a:rPr lang="en-US" altLang="zh-CN" sz="1400" dirty="0"/>
              <a:t>("TAG", "debug log")</a:t>
            </a:r>
          </a:p>
          <a:p>
            <a:endParaRPr lang="en-US" altLang="zh-CN" dirty="0"/>
          </a:p>
          <a:p>
            <a:r>
              <a:rPr lang="zh-CN" altLang="en-US" dirty="0"/>
              <a:t>打印一行</a:t>
            </a:r>
            <a:r>
              <a:rPr lang="en-US" altLang="zh-CN" dirty="0"/>
              <a:t>WARN</a:t>
            </a:r>
            <a:r>
              <a:rPr lang="zh-CN" altLang="en-US" dirty="0"/>
              <a:t>级别的日志可以这样写：</a:t>
            </a:r>
            <a:endParaRPr lang="en-US" altLang="zh-CN" dirty="0"/>
          </a:p>
          <a:p>
            <a:endParaRPr lang="zh-CN" altLang="en-US" dirty="0"/>
          </a:p>
          <a:p>
            <a:r>
              <a:rPr lang="en-US" altLang="zh-CN" sz="1400" dirty="0" err="1"/>
              <a:t>LogUtil.w</a:t>
            </a:r>
            <a:r>
              <a:rPr lang="en-US" altLang="zh-CN" sz="1400" dirty="0"/>
              <a:t>("TAG", "warn log")</a:t>
            </a:r>
          </a:p>
          <a:p>
            <a:endParaRPr lang="en-US" altLang="zh-CN" dirty="0"/>
          </a:p>
          <a:p>
            <a:r>
              <a:rPr lang="zh-CN" altLang="en-US" dirty="0"/>
              <a:t>然后通过修改</a:t>
            </a:r>
            <a:r>
              <a:rPr lang="en-US" altLang="zh-CN" dirty="0"/>
              <a:t>level</a:t>
            </a:r>
            <a:r>
              <a:rPr lang="zh-CN" altLang="en-US" dirty="0"/>
              <a:t>变量的值，就可以自由地控制日志的打印行为。比如让</a:t>
            </a:r>
            <a:r>
              <a:rPr lang="en-US" altLang="zh-CN" dirty="0"/>
              <a:t>level</a:t>
            </a:r>
            <a:r>
              <a:rPr lang="zh-CN" altLang="en-US" dirty="0"/>
              <a:t>等于</a:t>
            </a:r>
            <a:r>
              <a:rPr lang="en-US" altLang="zh-CN" dirty="0"/>
              <a:t>VERBOSE</a:t>
            </a:r>
            <a:r>
              <a:rPr lang="zh-CN" altLang="en-US" dirty="0"/>
              <a:t>就可以把所有的日志都打印出来，让</a:t>
            </a:r>
            <a:r>
              <a:rPr lang="en-US" altLang="zh-CN" dirty="0"/>
              <a:t>level</a:t>
            </a:r>
            <a:r>
              <a:rPr lang="zh-CN" altLang="en-US" dirty="0"/>
              <a:t>等于</a:t>
            </a:r>
            <a:r>
              <a:rPr lang="en-US" altLang="zh-CN" dirty="0"/>
              <a:t>ERROR</a:t>
            </a:r>
            <a:r>
              <a:rPr lang="zh-CN" altLang="en-US" dirty="0"/>
              <a:t>就可以只打印程序的错误日志。</a:t>
            </a:r>
          </a:p>
        </p:txBody>
      </p:sp>
    </p:spTree>
    <p:extLst>
      <p:ext uri="{BB962C8B-B14F-4D97-AF65-F5344CB8AC3E}">
        <p14:creationId xmlns:p14="http://schemas.microsoft.com/office/powerpoint/2010/main" val="2671149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90F0C-E588-4A18-A32C-7836EDB3B332}"/>
              </a:ext>
            </a:extLst>
          </p:cNvPr>
          <p:cNvSpPr>
            <a:spLocks noGrp="1"/>
          </p:cNvSpPr>
          <p:nvPr>
            <p:ph type="ctrTitle"/>
          </p:nvPr>
        </p:nvSpPr>
        <p:spPr>
          <a:xfrm>
            <a:off x="1536071" y="3145206"/>
            <a:ext cx="9119857" cy="567587"/>
          </a:xfrm>
        </p:spPr>
        <p:txBody>
          <a:bodyPr>
            <a:normAutofit fontScale="90000"/>
          </a:bodyPr>
          <a:lstStyle/>
          <a:p>
            <a:br>
              <a:rPr lang="en-US" altLang="zh-CN" sz="3200" dirty="0"/>
            </a:br>
            <a:r>
              <a:rPr lang="zh-CN" altLang="en-US" sz="3200" dirty="0"/>
              <a:t>调试</a:t>
            </a:r>
            <a:r>
              <a:rPr lang="en-US" altLang="zh-CN" sz="3200" dirty="0"/>
              <a:t>Android</a:t>
            </a:r>
            <a:r>
              <a:rPr lang="zh-CN" altLang="en-US" sz="3200" dirty="0"/>
              <a:t>程序</a:t>
            </a:r>
          </a:p>
        </p:txBody>
      </p:sp>
    </p:spTree>
    <p:extLst>
      <p:ext uri="{BB962C8B-B14F-4D97-AF65-F5344CB8AC3E}">
        <p14:creationId xmlns:p14="http://schemas.microsoft.com/office/powerpoint/2010/main" val="14374345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调试</a:t>
            </a:r>
            <a:r>
              <a:rPr lang="en-US" altLang="zh-CN" sz="2400" dirty="0"/>
              <a:t>Android</a:t>
            </a:r>
            <a:r>
              <a:rPr lang="zh-CN" altLang="en-US" sz="2400" dirty="0"/>
              <a:t>程序</a:t>
            </a:r>
          </a:p>
        </p:txBody>
      </p:sp>
      <p:sp>
        <p:nvSpPr>
          <p:cNvPr id="7" name="矩形 6">
            <a:extLst>
              <a:ext uri="{FF2B5EF4-FFF2-40B4-BE49-F238E27FC236}">
                <a16:creationId xmlns:a16="http://schemas.microsoft.com/office/drawing/2014/main" id="{E3C43B30-389C-4E50-8937-49293C364D5B}"/>
              </a:ext>
            </a:extLst>
          </p:cNvPr>
          <p:cNvSpPr/>
          <p:nvPr/>
        </p:nvSpPr>
        <p:spPr>
          <a:xfrm>
            <a:off x="838199" y="2383212"/>
            <a:ext cx="10515600" cy="646331"/>
          </a:xfrm>
          <a:prstGeom prst="rect">
            <a:avLst/>
          </a:prstGeom>
        </p:spPr>
        <p:txBody>
          <a:bodyPr wrap="square">
            <a:spAutoFit/>
          </a:bodyPr>
          <a:lstStyle/>
          <a:p>
            <a:r>
              <a:rPr lang="zh-CN" altLang="en-US" dirty="0"/>
              <a:t>调试工作的第一步是添加断点，这里由于我们要调试登录部分的问题，所以断点可以加在登录按钮的点击事件里面。添加断点的方法也很简单，只需要在相应代码行的左边点击一下就可以了，如下图所示。</a:t>
            </a:r>
          </a:p>
        </p:txBody>
      </p:sp>
      <p:pic>
        <p:nvPicPr>
          <p:cNvPr id="4" name="图片 3">
            <a:extLst>
              <a:ext uri="{FF2B5EF4-FFF2-40B4-BE49-F238E27FC236}">
                <a16:creationId xmlns:a16="http://schemas.microsoft.com/office/drawing/2014/main" id="{F05AB532-4159-4AE1-A9A7-4283FC685308}"/>
              </a:ext>
            </a:extLst>
          </p:cNvPr>
          <p:cNvPicPr/>
          <p:nvPr/>
        </p:nvPicPr>
        <p:blipFill>
          <a:blip r:embed="rId2">
            <a:extLst>
              <a:ext uri="{28A0092B-C50C-407E-A947-70E740481C1C}">
                <a14:useLocalDpi xmlns:a14="http://schemas.microsoft.com/office/drawing/2010/main" val="0"/>
              </a:ext>
            </a:extLst>
          </a:blip>
          <a:stretch>
            <a:fillRect/>
          </a:stretch>
        </p:blipFill>
        <p:spPr>
          <a:xfrm>
            <a:off x="2810666" y="3472289"/>
            <a:ext cx="5178594" cy="835432"/>
          </a:xfrm>
          <a:prstGeom prst="rect">
            <a:avLst/>
          </a:prstGeom>
        </p:spPr>
      </p:pic>
    </p:spTree>
    <p:extLst>
      <p:ext uri="{BB962C8B-B14F-4D97-AF65-F5344CB8AC3E}">
        <p14:creationId xmlns:p14="http://schemas.microsoft.com/office/powerpoint/2010/main" val="4219010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调试</a:t>
            </a:r>
            <a:r>
              <a:rPr lang="en-US" altLang="zh-CN" sz="2400" dirty="0"/>
              <a:t>Android</a:t>
            </a:r>
            <a:r>
              <a:rPr lang="zh-CN" altLang="en-US" sz="2400" dirty="0"/>
              <a:t>程序</a:t>
            </a:r>
          </a:p>
        </p:txBody>
      </p:sp>
      <p:sp>
        <p:nvSpPr>
          <p:cNvPr id="7" name="矩形 6">
            <a:extLst>
              <a:ext uri="{FF2B5EF4-FFF2-40B4-BE49-F238E27FC236}">
                <a16:creationId xmlns:a16="http://schemas.microsoft.com/office/drawing/2014/main" id="{E3C43B30-389C-4E50-8937-49293C364D5B}"/>
              </a:ext>
            </a:extLst>
          </p:cNvPr>
          <p:cNvSpPr/>
          <p:nvPr/>
        </p:nvSpPr>
        <p:spPr>
          <a:xfrm>
            <a:off x="838200" y="2255894"/>
            <a:ext cx="10515600" cy="646331"/>
          </a:xfrm>
          <a:prstGeom prst="rect">
            <a:avLst/>
          </a:prstGeom>
        </p:spPr>
        <p:txBody>
          <a:bodyPr wrap="square">
            <a:spAutoFit/>
          </a:bodyPr>
          <a:lstStyle/>
          <a:p>
            <a:r>
              <a:rPr lang="zh-CN" altLang="zh-CN" dirty="0"/>
              <a:t>添加好了断点，接下来就可以对程序进行调试了，点击</a:t>
            </a:r>
            <a:r>
              <a:rPr lang="en-US" altLang="zh-CN" dirty="0"/>
              <a:t>Android Studio</a:t>
            </a:r>
            <a:r>
              <a:rPr lang="zh-CN" altLang="zh-CN" dirty="0"/>
              <a:t>顶部工具栏中的“</a:t>
            </a:r>
            <a:r>
              <a:rPr lang="en-US" altLang="zh-CN" dirty="0"/>
              <a:t>Debug</a:t>
            </a:r>
            <a:r>
              <a:rPr lang="zh-CN" altLang="zh-CN" dirty="0"/>
              <a:t>”按钮（</a:t>
            </a:r>
            <a:r>
              <a:rPr lang="zh-CN" altLang="en-US" dirty="0"/>
              <a:t>下</a:t>
            </a:r>
            <a:r>
              <a:rPr lang="zh-CN" altLang="zh-CN" dirty="0"/>
              <a:t>图最右边的按钮），就会使用调试模式来启动程序。</a:t>
            </a:r>
            <a:endParaRPr lang="zh-CN" altLang="en-US" dirty="0"/>
          </a:p>
        </p:txBody>
      </p:sp>
      <p:pic>
        <p:nvPicPr>
          <p:cNvPr id="5" name="图片 4">
            <a:extLst>
              <a:ext uri="{FF2B5EF4-FFF2-40B4-BE49-F238E27FC236}">
                <a16:creationId xmlns:a16="http://schemas.microsoft.com/office/drawing/2014/main" id="{5CF9ACD4-4C19-43C3-A2F1-614B6AA51456}"/>
              </a:ext>
            </a:extLst>
          </p:cNvPr>
          <p:cNvPicPr/>
          <p:nvPr/>
        </p:nvPicPr>
        <p:blipFill>
          <a:blip r:embed="rId2">
            <a:extLst>
              <a:ext uri="{28A0092B-C50C-407E-A947-70E740481C1C}">
                <a14:useLocalDpi xmlns:a14="http://schemas.microsoft.com/office/drawing/2010/main" val="0"/>
              </a:ext>
            </a:extLst>
          </a:blip>
          <a:stretch>
            <a:fillRect/>
          </a:stretch>
        </p:blipFill>
        <p:spPr>
          <a:xfrm>
            <a:off x="3082314" y="3499709"/>
            <a:ext cx="5645231" cy="517614"/>
          </a:xfrm>
          <a:prstGeom prst="rect">
            <a:avLst/>
          </a:prstGeom>
        </p:spPr>
      </p:pic>
    </p:spTree>
    <p:extLst>
      <p:ext uri="{BB962C8B-B14F-4D97-AF65-F5344CB8AC3E}">
        <p14:creationId xmlns:p14="http://schemas.microsoft.com/office/powerpoint/2010/main" val="1321742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调试</a:t>
            </a:r>
            <a:r>
              <a:rPr lang="en-US" altLang="zh-CN" sz="2400" dirty="0"/>
              <a:t>Android</a:t>
            </a:r>
            <a:r>
              <a:rPr lang="zh-CN" altLang="en-US" sz="2400" dirty="0"/>
              <a:t>程序</a:t>
            </a:r>
          </a:p>
        </p:txBody>
      </p:sp>
      <p:sp>
        <p:nvSpPr>
          <p:cNvPr id="7" name="矩形 6">
            <a:extLst>
              <a:ext uri="{FF2B5EF4-FFF2-40B4-BE49-F238E27FC236}">
                <a16:creationId xmlns:a16="http://schemas.microsoft.com/office/drawing/2014/main" id="{E3C43B30-389C-4E50-8937-49293C364D5B}"/>
              </a:ext>
            </a:extLst>
          </p:cNvPr>
          <p:cNvSpPr/>
          <p:nvPr/>
        </p:nvSpPr>
        <p:spPr>
          <a:xfrm>
            <a:off x="877904" y="2246203"/>
            <a:ext cx="10749898" cy="369332"/>
          </a:xfrm>
          <a:prstGeom prst="rect">
            <a:avLst/>
          </a:prstGeom>
        </p:spPr>
        <p:txBody>
          <a:bodyPr wrap="square">
            <a:spAutoFit/>
          </a:bodyPr>
          <a:lstStyle/>
          <a:p>
            <a:r>
              <a:rPr lang="zh-CN" altLang="en-US" dirty="0"/>
              <a:t>也可以点击</a:t>
            </a:r>
            <a:r>
              <a:rPr lang="en-US" altLang="zh-CN" dirty="0"/>
              <a:t>Android Studio</a:t>
            </a:r>
            <a:r>
              <a:rPr lang="zh-CN" altLang="en-US" dirty="0"/>
              <a:t>顶部工具栏的“</a:t>
            </a:r>
            <a:r>
              <a:rPr lang="en-US" altLang="zh-CN" dirty="0"/>
              <a:t>Attach Debugger to Android Process”</a:t>
            </a:r>
            <a:r>
              <a:rPr lang="zh-CN" altLang="en-US" dirty="0"/>
              <a:t>按钮（下图最右边的按钮）。</a:t>
            </a:r>
          </a:p>
        </p:txBody>
      </p:sp>
      <p:pic>
        <p:nvPicPr>
          <p:cNvPr id="6" name="图片 5">
            <a:extLst>
              <a:ext uri="{FF2B5EF4-FFF2-40B4-BE49-F238E27FC236}">
                <a16:creationId xmlns:a16="http://schemas.microsoft.com/office/drawing/2014/main" id="{B4AA7DA3-D73D-4CB2-B911-238492F3DFD9}"/>
              </a:ext>
            </a:extLst>
          </p:cNvPr>
          <p:cNvPicPr/>
          <p:nvPr/>
        </p:nvPicPr>
        <p:blipFill>
          <a:blip r:embed="rId2">
            <a:extLst>
              <a:ext uri="{28A0092B-C50C-407E-A947-70E740481C1C}">
                <a14:useLocalDpi xmlns:a14="http://schemas.microsoft.com/office/drawing/2010/main" val="0"/>
              </a:ext>
            </a:extLst>
          </a:blip>
          <a:stretch>
            <a:fillRect/>
          </a:stretch>
        </p:blipFill>
        <p:spPr>
          <a:xfrm>
            <a:off x="3974875" y="2993377"/>
            <a:ext cx="2121125" cy="521148"/>
          </a:xfrm>
          <a:prstGeom prst="rect">
            <a:avLst/>
          </a:prstGeom>
        </p:spPr>
      </p:pic>
      <p:sp>
        <p:nvSpPr>
          <p:cNvPr id="4" name="矩形 3">
            <a:extLst>
              <a:ext uri="{FF2B5EF4-FFF2-40B4-BE49-F238E27FC236}">
                <a16:creationId xmlns:a16="http://schemas.microsoft.com/office/drawing/2014/main" id="{6F41B54B-3C9A-473B-985B-D0CF4C358E38}"/>
              </a:ext>
            </a:extLst>
          </p:cNvPr>
          <p:cNvSpPr/>
          <p:nvPr/>
        </p:nvSpPr>
        <p:spPr>
          <a:xfrm>
            <a:off x="877904" y="3798886"/>
            <a:ext cx="10710193" cy="369332"/>
          </a:xfrm>
          <a:prstGeom prst="rect">
            <a:avLst/>
          </a:prstGeom>
        </p:spPr>
        <p:txBody>
          <a:bodyPr wrap="square">
            <a:spAutoFit/>
          </a:bodyPr>
          <a:lstStyle/>
          <a:p>
            <a:r>
              <a:rPr lang="zh-CN" altLang="en-US" dirty="0"/>
              <a:t>此时会弹出一个进程选择提示框，点击“</a:t>
            </a:r>
            <a:r>
              <a:rPr lang="en-US" altLang="zh-CN" dirty="0"/>
              <a:t>OK”</a:t>
            </a:r>
            <a:r>
              <a:rPr lang="zh-CN" altLang="en-US" dirty="0"/>
              <a:t>按钮，就会让这个进程进入调试模式了。</a:t>
            </a:r>
          </a:p>
        </p:txBody>
      </p:sp>
      <p:pic>
        <p:nvPicPr>
          <p:cNvPr id="8" name="图片 7">
            <a:extLst>
              <a:ext uri="{FF2B5EF4-FFF2-40B4-BE49-F238E27FC236}">
                <a16:creationId xmlns:a16="http://schemas.microsoft.com/office/drawing/2014/main" id="{DD09FD79-5F5F-4A02-9A20-D3E58EC90D62}"/>
              </a:ext>
            </a:extLst>
          </p:cNvPr>
          <p:cNvPicPr/>
          <p:nvPr/>
        </p:nvPicPr>
        <p:blipFill>
          <a:blip r:embed="rId3">
            <a:extLst>
              <a:ext uri="{28A0092B-C50C-407E-A947-70E740481C1C}">
                <a14:useLocalDpi xmlns:a14="http://schemas.microsoft.com/office/drawing/2010/main" val="0"/>
              </a:ext>
            </a:extLst>
          </a:blip>
          <a:stretch>
            <a:fillRect/>
          </a:stretch>
        </p:blipFill>
        <p:spPr>
          <a:xfrm>
            <a:off x="9648380" y="3122964"/>
            <a:ext cx="2121125" cy="3397443"/>
          </a:xfrm>
          <a:prstGeom prst="rect">
            <a:avLst/>
          </a:prstGeom>
        </p:spPr>
      </p:pic>
    </p:spTree>
    <p:extLst>
      <p:ext uri="{BB962C8B-B14F-4D97-AF65-F5344CB8AC3E}">
        <p14:creationId xmlns:p14="http://schemas.microsoft.com/office/powerpoint/2010/main" val="13591966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90F0C-E588-4A18-A32C-7836EDB3B332}"/>
              </a:ext>
            </a:extLst>
          </p:cNvPr>
          <p:cNvSpPr>
            <a:spLocks noGrp="1"/>
          </p:cNvSpPr>
          <p:nvPr>
            <p:ph type="ctrTitle"/>
          </p:nvPr>
        </p:nvSpPr>
        <p:spPr>
          <a:xfrm>
            <a:off x="1536071" y="3145206"/>
            <a:ext cx="9119857" cy="567587"/>
          </a:xfrm>
        </p:spPr>
        <p:txBody>
          <a:bodyPr>
            <a:normAutofit fontScale="90000"/>
          </a:bodyPr>
          <a:lstStyle/>
          <a:p>
            <a:br>
              <a:rPr lang="en-US" altLang="zh-CN" sz="3200" dirty="0"/>
            </a:br>
            <a:r>
              <a:rPr lang="zh-CN" altLang="en-US" sz="3200" dirty="0"/>
              <a:t>深色主题</a:t>
            </a:r>
          </a:p>
        </p:txBody>
      </p:sp>
    </p:spTree>
    <p:extLst>
      <p:ext uri="{BB962C8B-B14F-4D97-AF65-F5344CB8AC3E}">
        <p14:creationId xmlns:p14="http://schemas.microsoft.com/office/powerpoint/2010/main" val="2863817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90F0C-E588-4A18-A32C-7836EDB3B332}"/>
              </a:ext>
            </a:extLst>
          </p:cNvPr>
          <p:cNvSpPr>
            <a:spLocks noGrp="1"/>
          </p:cNvSpPr>
          <p:nvPr>
            <p:ph type="ctrTitle"/>
          </p:nvPr>
        </p:nvSpPr>
        <p:spPr>
          <a:xfrm>
            <a:off x="1536071" y="3145206"/>
            <a:ext cx="9119857" cy="567587"/>
          </a:xfrm>
        </p:spPr>
        <p:txBody>
          <a:bodyPr>
            <a:normAutofit fontScale="90000"/>
          </a:bodyPr>
          <a:lstStyle/>
          <a:p>
            <a:r>
              <a:rPr lang="zh-CN" altLang="en-US" sz="3200" dirty="0"/>
              <a:t>全局获取</a:t>
            </a:r>
            <a:r>
              <a:rPr lang="en-US" altLang="zh-CN" sz="3200" dirty="0"/>
              <a:t>Context</a:t>
            </a:r>
            <a:r>
              <a:rPr lang="zh-CN" altLang="en-US" sz="3200" dirty="0"/>
              <a:t>的技巧</a:t>
            </a:r>
          </a:p>
        </p:txBody>
      </p:sp>
    </p:spTree>
    <p:extLst>
      <p:ext uri="{BB962C8B-B14F-4D97-AF65-F5344CB8AC3E}">
        <p14:creationId xmlns:p14="http://schemas.microsoft.com/office/powerpoint/2010/main" val="34570999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深色主题简介</a:t>
            </a:r>
          </a:p>
        </p:txBody>
      </p:sp>
      <p:sp>
        <p:nvSpPr>
          <p:cNvPr id="7" name="矩形 6">
            <a:extLst>
              <a:ext uri="{FF2B5EF4-FFF2-40B4-BE49-F238E27FC236}">
                <a16:creationId xmlns:a16="http://schemas.microsoft.com/office/drawing/2014/main" id="{E3C43B30-389C-4E50-8937-49293C364D5B}"/>
              </a:ext>
            </a:extLst>
          </p:cNvPr>
          <p:cNvSpPr/>
          <p:nvPr/>
        </p:nvSpPr>
        <p:spPr>
          <a:xfrm>
            <a:off x="838199" y="1185324"/>
            <a:ext cx="10515600" cy="646331"/>
          </a:xfrm>
          <a:prstGeom prst="rect">
            <a:avLst/>
          </a:prstGeom>
        </p:spPr>
        <p:txBody>
          <a:bodyPr wrap="square">
            <a:spAutoFit/>
          </a:bodyPr>
          <a:lstStyle/>
          <a:p>
            <a:r>
              <a:rPr lang="en-US" altLang="zh-CN" dirty="0"/>
              <a:t>Android 10.0</a:t>
            </a:r>
            <a:r>
              <a:rPr lang="zh-CN" altLang="zh-CN" dirty="0"/>
              <a:t>及以上系统的手机，都可以在</a:t>
            </a:r>
            <a:r>
              <a:rPr lang="en-US" altLang="zh-CN" dirty="0"/>
              <a:t>Settings</a:t>
            </a:r>
            <a:r>
              <a:rPr lang="zh-CN" altLang="zh-CN" dirty="0"/>
              <a:t>→</a:t>
            </a:r>
            <a:r>
              <a:rPr lang="en-US" altLang="zh-CN" dirty="0"/>
              <a:t>Display</a:t>
            </a:r>
            <a:r>
              <a:rPr lang="zh-CN" altLang="zh-CN" dirty="0"/>
              <a:t>→</a:t>
            </a:r>
            <a:r>
              <a:rPr lang="en-US" altLang="zh-CN" dirty="0"/>
              <a:t>Dark theme</a:t>
            </a:r>
            <a:r>
              <a:rPr lang="zh-CN" altLang="zh-CN" dirty="0"/>
              <a:t>中对深色主题进行开启和关闭。开启深色主题后，系统的界面风格包括一些内置的应用程序都会变成深色主题的色调</a:t>
            </a:r>
            <a:r>
              <a:rPr lang="zh-CN" altLang="en-US" dirty="0"/>
              <a:t>。</a:t>
            </a:r>
          </a:p>
        </p:txBody>
      </p:sp>
      <p:pic>
        <p:nvPicPr>
          <p:cNvPr id="4" name="图片 3">
            <a:extLst>
              <a:ext uri="{FF2B5EF4-FFF2-40B4-BE49-F238E27FC236}">
                <a16:creationId xmlns:a16="http://schemas.microsoft.com/office/drawing/2014/main" id="{465A570A-CDA2-453F-9CAA-3B9FD01341E6}"/>
              </a:ext>
            </a:extLst>
          </p:cNvPr>
          <p:cNvPicPr/>
          <p:nvPr/>
        </p:nvPicPr>
        <p:blipFill>
          <a:blip r:embed="rId2">
            <a:extLst>
              <a:ext uri="{28A0092B-C50C-407E-A947-70E740481C1C}">
                <a14:useLocalDpi xmlns:a14="http://schemas.microsoft.com/office/drawing/2010/main" val="0"/>
              </a:ext>
            </a:extLst>
          </a:blip>
          <a:stretch>
            <a:fillRect/>
          </a:stretch>
        </p:blipFill>
        <p:spPr>
          <a:xfrm>
            <a:off x="3765849" y="2138794"/>
            <a:ext cx="1924691" cy="3501430"/>
          </a:xfrm>
          <a:prstGeom prst="rect">
            <a:avLst/>
          </a:prstGeom>
        </p:spPr>
      </p:pic>
      <p:pic>
        <p:nvPicPr>
          <p:cNvPr id="5" name="图片 4">
            <a:extLst>
              <a:ext uri="{FF2B5EF4-FFF2-40B4-BE49-F238E27FC236}">
                <a16:creationId xmlns:a16="http://schemas.microsoft.com/office/drawing/2014/main" id="{00F0EE3E-0F16-4F9E-A1D3-3B7A040742D2}"/>
              </a:ext>
            </a:extLst>
          </p:cNvPr>
          <p:cNvPicPr/>
          <p:nvPr/>
        </p:nvPicPr>
        <p:blipFill>
          <a:blip r:embed="rId3">
            <a:extLst>
              <a:ext uri="{28A0092B-C50C-407E-A947-70E740481C1C}">
                <a14:useLocalDpi xmlns:a14="http://schemas.microsoft.com/office/drawing/2010/main" val="0"/>
              </a:ext>
            </a:extLst>
          </a:blip>
          <a:stretch>
            <a:fillRect/>
          </a:stretch>
        </p:blipFill>
        <p:spPr>
          <a:xfrm>
            <a:off x="6501462" y="2138794"/>
            <a:ext cx="1924691" cy="3501430"/>
          </a:xfrm>
          <a:prstGeom prst="rect">
            <a:avLst/>
          </a:prstGeom>
        </p:spPr>
      </p:pic>
      <p:sp>
        <p:nvSpPr>
          <p:cNvPr id="3" name="矩形 2">
            <a:extLst>
              <a:ext uri="{FF2B5EF4-FFF2-40B4-BE49-F238E27FC236}">
                <a16:creationId xmlns:a16="http://schemas.microsoft.com/office/drawing/2014/main" id="{211FF398-A5C1-4933-BE19-DFFEBAC17FBB}"/>
              </a:ext>
            </a:extLst>
          </p:cNvPr>
          <p:cNvSpPr/>
          <p:nvPr/>
        </p:nvSpPr>
        <p:spPr>
          <a:xfrm>
            <a:off x="838199" y="5759409"/>
            <a:ext cx="10578982" cy="646331"/>
          </a:xfrm>
          <a:prstGeom prst="rect">
            <a:avLst/>
          </a:prstGeom>
        </p:spPr>
        <p:txBody>
          <a:bodyPr wrap="square">
            <a:spAutoFit/>
          </a:bodyPr>
          <a:lstStyle/>
          <a:p>
            <a:r>
              <a:rPr lang="zh-CN" altLang="en-US" dirty="0"/>
              <a:t>为此，我们开发的应用程序也要能够按照Android系统的要求对深色主题进行很好地支持，不然当用户开启了深色主题之后，只有你的应用还使用的是浅色主题的话，就会显得格格不入。</a:t>
            </a:r>
          </a:p>
        </p:txBody>
      </p:sp>
    </p:spTree>
    <p:extLst>
      <p:ext uri="{BB962C8B-B14F-4D97-AF65-F5344CB8AC3E}">
        <p14:creationId xmlns:p14="http://schemas.microsoft.com/office/powerpoint/2010/main" val="20109809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使用</a:t>
            </a:r>
            <a:r>
              <a:rPr lang="en-US" altLang="zh-CN" sz="2400" dirty="0"/>
              <a:t>Force Dark</a:t>
            </a:r>
            <a:endParaRPr lang="zh-CN" altLang="en-US" sz="2400" dirty="0"/>
          </a:p>
        </p:txBody>
      </p:sp>
      <p:sp>
        <p:nvSpPr>
          <p:cNvPr id="7" name="矩形 6">
            <a:extLst>
              <a:ext uri="{FF2B5EF4-FFF2-40B4-BE49-F238E27FC236}">
                <a16:creationId xmlns:a16="http://schemas.microsoft.com/office/drawing/2014/main" id="{E3C43B30-389C-4E50-8937-49293C364D5B}"/>
              </a:ext>
            </a:extLst>
          </p:cNvPr>
          <p:cNvSpPr/>
          <p:nvPr/>
        </p:nvSpPr>
        <p:spPr>
          <a:xfrm>
            <a:off x="838200" y="2371078"/>
            <a:ext cx="10515600" cy="1754326"/>
          </a:xfrm>
          <a:prstGeom prst="rect">
            <a:avLst/>
          </a:prstGeom>
        </p:spPr>
        <p:txBody>
          <a:bodyPr wrap="square">
            <a:spAutoFit/>
          </a:bodyPr>
          <a:lstStyle/>
          <a:p>
            <a:r>
              <a:rPr lang="zh-CN" altLang="en-US" dirty="0"/>
              <a:t>最简单的一种适配方式就是使用</a:t>
            </a:r>
            <a:r>
              <a:rPr lang="en-US" altLang="zh-CN" dirty="0"/>
              <a:t>Force Dark</a:t>
            </a:r>
            <a:r>
              <a:rPr lang="zh-CN" altLang="en-US" dirty="0"/>
              <a:t>，它是一种能让应用程序快速适配深色主题，并且几乎不用编写额外代码的方式。</a:t>
            </a:r>
            <a:endParaRPr lang="en-US" altLang="zh-CN" dirty="0"/>
          </a:p>
          <a:p>
            <a:endParaRPr lang="en-US" altLang="zh-CN" dirty="0"/>
          </a:p>
          <a:p>
            <a:r>
              <a:rPr lang="zh-CN" altLang="en-US" dirty="0"/>
              <a:t>这里以第</a:t>
            </a:r>
            <a:r>
              <a:rPr lang="en-US" altLang="zh-CN" dirty="0"/>
              <a:t>12</a:t>
            </a:r>
            <a:r>
              <a:rPr lang="zh-CN" altLang="en-US" dirty="0"/>
              <a:t>章的</a:t>
            </a:r>
            <a:r>
              <a:rPr lang="en-US" altLang="zh-CN" dirty="0" err="1"/>
              <a:t>MaterialTest</a:t>
            </a:r>
            <a:r>
              <a:rPr lang="zh-CN" altLang="en-US" dirty="0"/>
              <a:t>项目举例。右击</a:t>
            </a:r>
            <a:r>
              <a:rPr lang="en-US" altLang="zh-CN" dirty="0"/>
              <a:t>res</a:t>
            </a:r>
            <a:r>
              <a:rPr lang="zh-CN" altLang="en-US" dirty="0"/>
              <a:t>目录→</a:t>
            </a:r>
            <a:r>
              <a:rPr lang="en-US" altLang="zh-CN" dirty="0" err="1"/>
              <a:t>New→Directory</a:t>
            </a:r>
            <a:r>
              <a:rPr lang="zh-CN" altLang="en-US" dirty="0"/>
              <a:t>，创建一个</a:t>
            </a:r>
            <a:r>
              <a:rPr lang="en-US" altLang="zh-CN" dirty="0"/>
              <a:t>values-v29</a:t>
            </a:r>
            <a:r>
              <a:rPr lang="zh-CN" altLang="en-US" dirty="0"/>
              <a:t>目录，然后右击</a:t>
            </a:r>
            <a:r>
              <a:rPr lang="en-US" altLang="zh-CN" dirty="0"/>
              <a:t>values-v29</a:t>
            </a:r>
            <a:r>
              <a:rPr lang="zh-CN" altLang="en-US" dirty="0"/>
              <a:t>目录→</a:t>
            </a:r>
            <a:r>
              <a:rPr lang="en-US" altLang="zh-CN" dirty="0" err="1"/>
              <a:t>New→Values</a:t>
            </a:r>
            <a:r>
              <a:rPr lang="en-US" altLang="zh-CN" dirty="0"/>
              <a:t> resource file</a:t>
            </a:r>
            <a:r>
              <a:rPr lang="zh-CN" altLang="en-US" dirty="0"/>
              <a:t>，创建一个</a:t>
            </a:r>
            <a:r>
              <a:rPr lang="en-US" altLang="zh-CN" dirty="0"/>
              <a:t>styles.xml</a:t>
            </a:r>
            <a:r>
              <a:rPr lang="zh-CN" altLang="en-US" dirty="0"/>
              <a:t>文件。接着对这个文件进行编写，代码如下所示：</a:t>
            </a:r>
          </a:p>
        </p:txBody>
      </p:sp>
      <p:sp>
        <p:nvSpPr>
          <p:cNvPr id="6" name="矩形 5">
            <a:extLst>
              <a:ext uri="{FF2B5EF4-FFF2-40B4-BE49-F238E27FC236}">
                <a16:creationId xmlns:a16="http://schemas.microsoft.com/office/drawing/2014/main" id="{DEE32677-7FDB-4322-BF40-5306F0DF5476}"/>
              </a:ext>
            </a:extLst>
          </p:cNvPr>
          <p:cNvSpPr/>
          <p:nvPr/>
        </p:nvSpPr>
        <p:spPr>
          <a:xfrm>
            <a:off x="896239" y="4225480"/>
            <a:ext cx="10399521" cy="1815882"/>
          </a:xfrm>
          <a:prstGeom prst="rect">
            <a:avLst/>
          </a:prstGeom>
        </p:spPr>
        <p:txBody>
          <a:bodyPr wrap="square">
            <a:spAutoFit/>
          </a:bodyPr>
          <a:lstStyle/>
          <a:p>
            <a:r>
              <a:rPr lang="zh-CN" altLang="en-US" sz="1400" dirty="0"/>
              <a:t>&lt;resources&gt;</a:t>
            </a:r>
          </a:p>
          <a:p>
            <a:r>
              <a:rPr lang="zh-CN" altLang="en-US" sz="1400" dirty="0"/>
              <a:t>    &lt;style name="AppTheme" parent="Theme.AppCompat.Light.NoActionBar"&gt;</a:t>
            </a:r>
          </a:p>
          <a:p>
            <a:r>
              <a:rPr lang="zh-CN" altLang="en-US" sz="1400" dirty="0"/>
              <a:t>        &lt;item name="colorPrimary"&gt;@color/colorPrimary&lt;/item&gt;</a:t>
            </a:r>
          </a:p>
          <a:p>
            <a:r>
              <a:rPr lang="zh-CN" altLang="en-US" sz="1400" dirty="0"/>
              <a:t>        &lt;item name="colorPrimaryDark"&gt;@color/colorPrimaryDark&lt;/item&gt;</a:t>
            </a:r>
          </a:p>
          <a:p>
            <a:r>
              <a:rPr lang="zh-CN" altLang="en-US" sz="1400" dirty="0"/>
              <a:t>        &lt;item name="colorAccent"&gt;@color/colorAccent&lt;/item&gt;</a:t>
            </a:r>
          </a:p>
          <a:p>
            <a:r>
              <a:rPr lang="zh-CN" altLang="en-US" sz="1400" dirty="0"/>
              <a:t>        </a:t>
            </a:r>
            <a:r>
              <a:rPr lang="zh-CN" altLang="en-US" sz="1400" b="1" dirty="0"/>
              <a:t>&lt;item name="android:forceDarkAllowed"&gt;true&lt;/item&gt;</a:t>
            </a:r>
          </a:p>
          <a:p>
            <a:r>
              <a:rPr lang="zh-CN" altLang="en-US" sz="1400" dirty="0"/>
              <a:t>    &lt;/style&gt;</a:t>
            </a:r>
          </a:p>
          <a:p>
            <a:r>
              <a:rPr lang="zh-CN" altLang="en-US" sz="1400" dirty="0"/>
              <a:t>&lt;/resources&gt;</a:t>
            </a:r>
          </a:p>
        </p:txBody>
      </p:sp>
    </p:spTree>
    <p:extLst>
      <p:ext uri="{BB962C8B-B14F-4D97-AF65-F5344CB8AC3E}">
        <p14:creationId xmlns:p14="http://schemas.microsoft.com/office/powerpoint/2010/main" val="1825478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使用</a:t>
            </a:r>
            <a:r>
              <a:rPr lang="en-US" altLang="zh-CN" sz="2400" dirty="0"/>
              <a:t>Force Dark</a:t>
            </a:r>
            <a:endParaRPr lang="zh-CN" altLang="en-US" sz="2400" dirty="0"/>
          </a:p>
        </p:txBody>
      </p:sp>
      <p:sp>
        <p:nvSpPr>
          <p:cNvPr id="7" name="矩形 6">
            <a:extLst>
              <a:ext uri="{FF2B5EF4-FFF2-40B4-BE49-F238E27FC236}">
                <a16:creationId xmlns:a16="http://schemas.microsoft.com/office/drawing/2014/main" id="{E3C43B30-389C-4E50-8937-49293C364D5B}"/>
              </a:ext>
            </a:extLst>
          </p:cNvPr>
          <p:cNvSpPr/>
          <p:nvPr/>
        </p:nvSpPr>
        <p:spPr>
          <a:xfrm>
            <a:off x="838199" y="1373278"/>
            <a:ext cx="10515600" cy="369332"/>
          </a:xfrm>
          <a:prstGeom prst="rect">
            <a:avLst/>
          </a:prstGeom>
        </p:spPr>
        <p:txBody>
          <a:bodyPr wrap="square">
            <a:spAutoFit/>
          </a:bodyPr>
          <a:lstStyle/>
          <a:p>
            <a:r>
              <a:rPr lang="zh-CN" altLang="en-US" dirty="0"/>
              <a:t>现在重新运行</a:t>
            </a:r>
            <a:r>
              <a:rPr lang="en-US" altLang="zh-CN" dirty="0" err="1"/>
              <a:t>MaterialTest</a:t>
            </a:r>
            <a:r>
              <a:rPr lang="zh-CN" altLang="en-US" dirty="0"/>
              <a:t>项目，效果如下图所示。</a:t>
            </a:r>
          </a:p>
        </p:txBody>
      </p:sp>
      <p:pic>
        <p:nvPicPr>
          <p:cNvPr id="5" name="图片 4">
            <a:extLst>
              <a:ext uri="{FF2B5EF4-FFF2-40B4-BE49-F238E27FC236}">
                <a16:creationId xmlns:a16="http://schemas.microsoft.com/office/drawing/2014/main" id="{842611D7-B6E3-4473-B340-19DE0CB41C41}"/>
              </a:ext>
            </a:extLst>
          </p:cNvPr>
          <p:cNvPicPr/>
          <p:nvPr/>
        </p:nvPicPr>
        <p:blipFill>
          <a:blip r:embed="rId2">
            <a:extLst>
              <a:ext uri="{28A0092B-C50C-407E-A947-70E740481C1C}">
                <a14:useLocalDpi xmlns:a14="http://schemas.microsoft.com/office/drawing/2010/main" val="0"/>
              </a:ext>
            </a:extLst>
          </a:blip>
          <a:stretch>
            <a:fillRect/>
          </a:stretch>
        </p:blipFill>
        <p:spPr>
          <a:xfrm>
            <a:off x="5158854" y="2047164"/>
            <a:ext cx="2006553" cy="3687064"/>
          </a:xfrm>
          <a:prstGeom prst="rect">
            <a:avLst/>
          </a:prstGeom>
        </p:spPr>
      </p:pic>
      <p:sp>
        <p:nvSpPr>
          <p:cNvPr id="3" name="矩形 2">
            <a:extLst>
              <a:ext uri="{FF2B5EF4-FFF2-40B4-BE49-F238E27FC236}">
                <a16:creationId xmlns:a16="http://schemas.microsoft.com/office/drawing/2014/main" id="{D8B9617B-211C-446F-88B1-2C01E8D80E1F}"/>
              </a:ext>
            </a:extLst>
          </p:cNvPr>
          <p:cNvSpPr/>
          <p:nvPr/>
        </p:nvSpPr>
        <p:spPr>
          <a:xfrm>
            <a:off x="838198" y="5846544"/>
            <a:ext cx="10515599" cy="646331"/>
          </a:xfrm>
          <a:prstGeom prst="rect">
            <a:avLst/>
          </a:prstGeom>
        </p:spPr>
        <p:txBody>
          <a:bodyPr wrap="square">
            <a:spAutoFit/>
          </a:bodyPr>
          <a:lstStyle/>
          <a:p>
            <a:r>
              <a:rPr lang="zh-CN" altLang="en-US" dirty="0"/>
              <a:t>可以看到，虽然整体的界面风格好像确实变成了深色主题的模式，可是却并不怎么美观，尤其是卡片式布局的效果，经过Force Dark之后已经完全看不出来了。</a:t>
            </a:r>
          </a:p>
        </p:txBody>
      </p:sp>
    </p:spTree>
    <p:extLst>
      <p:ext uri="{BB962C8B-B14F-4D97-AF65-F5344CB8AC3E}">
        <p14:creationId xmlns:p14="http://schemas.microsoft.com/office/powerpoint/2010/main" val="3823052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使用</a:t>
            </a:r>
            <a:r>
              <a:rPr lang="en-US" altLang="zh-CN" sz="2400" dirty="0" err="1"/>
              <a:t>DayNight</a:t>
            </a:r>
            <a:r>
              <a:rPr lang="zh-CN" altLang="en-US" sz="2400" dirty="0"/>
              <a:t>主题</a:t>
            </a:r>
          </a:p>
        </p:txBody>
      </p:sp>
      <p:sp>
        <p:nvSpPr>
          <p:cNvPr id="7" name="矩形 6">
            <a:extLst>
              <a:ext uri="{FF2B5EF4-FFF2-40B4-BE49-F238E27FC236}">
                <a16:creationId xmlns:a16="http://schemas.microsoft.com/office/drawing/2014/main" id="{E3C43B30-389C-4E50-8937-49293C364D5B}"/>
              </a:ext>
            </a:extLst>
          </p:cNvPr>
          <p:cNvSpPr/>
          <p:nvPr/>
        </p:nvSpPr>
        <p:spPr>
          <a:xfrm>
            <a:off x="838200" y="2506043"/>
            <a:ext cx="10515600" cy="1200329"/>
          </a:xfrm>
          <a:prstGeom prst="rect">
            <a:avLst/>
          </a:prstGeom>
        </p:spPr>
        <p:txBody>
          <a:bodyPr wrap="square">
            <a:spAutoFit/>
          </a:bodyPr>
          <a:lstStyle/>
          <a:p>
            <a:r>
              <a:rPr lang="zh-CN" altLang="en-US" dirty="0"/>
              <a:t>使用</a:t>
            </a:r>
            <a:r>
              <a:rPr lang="en-US" altLang="zh-CN" dirty="0" err="1"/>
              <a:t>DayNight</a:t>
            </a:r>
            <a:r>
              <a:rPr lang="zh-CN" altLang="en-US" dirty="0"/>
              <a:t>主题后，当用户在系统设置中开启深色主题时，应用程序会自动使用深色主题，反之则会使用浅色主题。</a:t>
            </a:r>
            <a:endParaRPr lang="en-US" altLang="zh-CN" dirty="0"/>
          </a:p>
          <a:p>
            <a:endParaRPr lang="en-US" altLang="zh-CN" dirty="0"/>
          </a:p>
          <a:p>
            <a:r>
              <a:rPr lang="zh-CN" altLang="en-US" dirty="0"/>
              <a:t>修改</a:t>
            </a:r>
            <a:r>
              <a:rPr lang="en-US" altLang="zh-CN" dirty="0"/>
              <a:t>values/styles.xml</a:t>
            </a:r>
            <a:r>
              <a:rPr lang="zh-CN" altLang="en-US" dirty="0"/>
              <a:t>中的代码，如下所示：</a:t>
            </a:r>
          </a:p>
        </p:txBody>
      </p:sp>
      <p:sp>
        <p:nvSpPr>
          <p:cNvPr id="6" name="矩形 5">
            <a:extLst>
              <a:ext uri="{FF2B5EF4-FFF2-40B4-BE49-F238E27FC236}">
                <a16:creationId xmlns:a16="http://schemas.microsoft.com/office/drawing/2014/main" id="{DEE32677-7FDB-4322-BF40-5306F0DF5476}"/>
              </a:ext>
            </a:extLst>
          </p:cNvPr>
          <p:cNvSpPr/>
          <p:nvPr/>
        </p:nvSpPr>
        <p:spPr>
          <a:xfrm>
            <a:off x="838199" y="3901212"/>
            <a:ext cx="10399521" cy="2462213"/>
          </a:xfrm>
          <a:prstGeom prst="rect">
            <a:avLst/>
          </a:prstGeom>
        </p:spPr>
        <p:txBody>
          <a:bodyPr wrap="square">
            <a:spAutoFit/>
          </a:bodyPr>
          <a:lstStyle/>
          <a:p>
            <a:r>
              <a:rPr lang="en-US" altLang="zh-CN" sz="1400" dirty="0"/>
              <a:t>&lt;resources&gt;</a:t>
            </a:r>
          </a:p>
          <a:p>
            <a:endParaRPr lang="en-US" altLang="zh-CN" sz="1400" dirty="0"/>
          </a:p>
          <a:p>
            <a:r>
              <a:rPr lang="en-US" altLang="zh-CN" sz="1400" dirty="0"/>
              <a:t>    &lt;!-- Base application theme. --&gt;</a:t>
            </a:r>
          </a:p>
          <a:p>
            <a:r>
              <a:rPr lang="en-US" altLang="zh-CN" sz="1400" dirty="0"/>
              <a:t>    &lt;style name="</a:t>
            </a:r>
            <a:r>
              <a:rPr lang="en-US" altLang="zh-CN" sz="1400" dirty="0" err="1"/>
              <a:t>AppTheme</a:t>
            </a:r>
            <a:r>
              <a:rPr lang="en-US" altLang="zh-CN" sz="1400" dirty="0"/>
              <a:t>" parent="</a:t>
            </a:r>
            <a:r>
              <a:rPr lang="en-US" altLang="zh-CN" sz="1400" b="1" dirty="0" err="1"/>
              <a:t>Theme.AppCompat.DayNight.NoActionBar</a:t>
            </a:r>
            <a:r>
              <a:rPr lang="en-US" altLang="zh-CN" sz="1400" dirty="0"/>
              <a:t>"&gt;</a:t>
            </a:r>
          </a:p>
          <a:p>
            <a:r>
              <a:rPr lang="en-US" altLang="zh-CN" sz="1400" dirty="0"/>
              <a:t>        &lt;!-- Customize your theme here. --&gt;</a:t>
            </a:r>
          </a:p>
          <a:p>
            <a:r>
              <a:rPr lang="en-US" altLang="zh-CN" sz="1400" dirty="0"/>
              <a:t>        &lt;item name="</a:t>
            </a:r>
            <a:r>
              <a:rPr lang="en-US" altLang="zh-CN" sz="1400" dirty="0" err="1"/>
              <a:t>colorPrimary</a:t>
            </a:r>
            <a:r>
              <a:rPr lang="en-US" altLang="zh-CN" sz="1400" dirty="0"/>
              <a:t>"&gt;@color/</a:t>
            </a:r>
            <a:r>
              <a:rPr lang="en-US" altLang="zh-CN" sz="1400" dirty="0" err="1"/>
              <a:t>colorPrimary</a:t>
            </a:r>
            <a:r>
              <a:rPr lang="en-US" altLang="zh-CN" sz="1400" dirty="0"/>
              <a:t>&lt;/item&gt;</a:t>
            </a:r>
          </a:p>
          <a:p>
            <a:r>
              <a:rPr lang="en-US" altLang="zh-CN" sz="1400" dirty="0"/>
              <a:t>        &lt;item name="</a:t>
            </a:r>
            <a:r>
              <a:rPr lang="en-US" altLang="zh-CN" sz="1400" dirty="0" err="1"/>
              <a:t>colorPrimaryDark</a:t>
            </a:r>
            <a:r>
              <a:rPr lang="en-US" altLang="zh-CN" sz="1400" dirty="0"/>
              <a:t>"&gt;@color/</a:t>
            </a:r>
            <a:r>
              <a:rPr lang="en-US" altLang="zh-CN" sz="1400" dirty="0" err="1"/>
              <a:t>colorPrimaryDark</a:t>
            </a:r>
            <a:r>
              <a:rPr lang="en-US" altLang="zh-CN" sz="1400" dirty="0"/>
              <a:t>&lt;/item&gt;</a:t>
            </a:r>
          </a:p>
          <a:p>
            <a:r>
              <a:rPr lang="en-US" altLang="zh-CN" sz="1400" dirty="0"/>
              <a:t>        &lt;item name="</a:t>
            </a:r>
            <a:r>
              <a:rPr lang="en-US" altLang="zh-CN" sz="1400" dirty="0" err="1"/>
              <a:t>colorAccent</a:t>
            </a:r>
            <a:r>
              <a:rPr lang="en-US" altLang="zh-CN" sz="1400" dirty="0"/>
              <a:t>"&gt;@color/</a:t>
            </a:r>
            <a:r>
              <a:rPr lang="en-US" altLang="zh-CN" sz="1400" dirty="0" err="1"/>
              <a:t>colorAccent</a:t>
            </a:r>
            <a:r>
              <a:rPr lang="en-US" altLang="zh-CN" sz="1400" dirty="0"/>
              <a:t>&lt;/item&gt;</a:t>
            </a:r>
          </a:p>
          <a:p>
            <a:r>
              <a:rPr lang="en-US" altLang="zh-CN" sz="1400" dirty="0"/>
              <a:t>    &lt;/style&gt;</a:t>
            </a:r>
          </a:p>
          <a:p>
            <a:r>
              <a:rPr lang="en-US" altLang="zh-CN" sz="1400" dirty="0"/>
              <a:t>    …</a:t>
            </a:r>
          </a:p>
          <a:p>
            <a:r>
              <a:rPr lang="en-US" altLang="zh-CN" sz="1400" dirty="0"/>
              <a:t>&lt;/resources&gt;</a:t>
            </a:r>
            <a:endParaRPr lang="zh-CN" altLang="en-US" sz="1400" dirty="0"/>
          </a:p>
        </p:txBody>
      </p:sp>
    </p:spTree>
    <p:extLst>
      <p:ext uri="{BB962C8B-B14F-4D97-AF65-F5344CB8AC3E}">
        <p14:creationId xmlns:p14="http://schemas.microsoft.com/office/powerpoint/2010/main" val="34936945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F7BFDF0F-4B84-4D1D-ABF7-347DA5E74F61}"/>
              </a:ext>
            </a:extLst>
          </p:cNvPr>
          <p:cNvPicPr/>
          <p:nvPr/>
        </p:nvPicPr>
        <p:blipFill>
          <a:blip r:embed="rId2">
            <a:extLst>
              <a:ext uri="{28A0092B-C50C-407E-A947-70E740481C1C}">
                <a14:useLocalDpi xmlns:a14="http://schemas.microsoft.com/office/drawing/2010/main" val="0"/>
              </a:ext>
            </a:extLst>
          </a:blip>
          <a:stretch>
            <a:fillRect/>
          </a:stretch>
        </p:blipFill>
        <p:spPr>
          <a:xfrm>
            <a:off x="5026590" y="2129051"/>
            <a:ext cx="2029304" cy="3605175"/>
          </a:xfrm>
          <a:prstGeom prst="rect">
            <a:avLst/>
          </a:prstGeom>
        </p:spPr>
      </p:pic>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使用</a:t>
            </a:r>
            <a:r>
              <a:rPr lang="en-US" altLang="zh-CN" sz="2400" dirty="0" err="1"/>
              <a:t>DayNight</a:t>
            </a:r>
            <a:r>
              <a:rPr lang="zh-CN" altLang="en-US" sz="2400" dirty="0"/>
              <a:t>主题</a:t>
            </a:r>
          </a:p>
        </p:txBody>
      </p:sp>
      <p:sp>
        <p:nvSpPr>
          <p:cNvPr id="7" name="矩形 6">
            <a:extLst>
              <a:ext uri="{FF2B5EF4-FFF2-40B4-BE49-F238E27FC236}">
                <a16:creationId xmlns:a16="http://schemas.microsoft.com/office/drawing/2014/main" id="{E3C43B30-389C-4E50-8937-49293C364D5B}"/>
              </a:ext>
            </a:extLst>
          </p:cNvPr>
          <p:cNvSpPr/>
          <p:nvPr/>
        </p:nvSpPr>
        <p:spPr>
          <a:xfrm>
            <a:off x="838199" y="1373278"/>
            <a:ext cx="10515600" cy="369332"/>
          </a:xfrm>
          <a:prstGeom prst="rect">
            <a:avLst/>
          </a:prstGeom>
        </p:spPr>
        <p:txBody>
          <a:bodyPr wrap="square">
            <a:spAutoFit/>
          </a:bodyPr>
          <a:lstStyle/>
          <a:p>
            <a:r>
              <a:rPr lang="zh-CN" altLang="en-US" dirty="0"/>
              <a:t>现在重新运行</a:t>
            </a:r>
            <a:r>
              <a:rPr lang="en-US" altLang="zh-CN" dirty="0" err="1"/>
              <a:t>MaterialTest</a:t>
            </a:r>
            <a:r>
              <a:rPr lang="zh-CN" altLang="en-US" dirty="0"/>
              <a:t>项目，效果如下图所示。</a:t>
            </a:r>
          </a:p>
        </p:txBody>
      </p:sp>
      <p:sp>
        <p:nvSpPr>
          <p:cNvPr id="3" name="矩形 2">
            <a:extLst>
              <a:ext uri="{FF2B5EF4-FFF2-40B4-BE49-F238E27FC236}">
                <a16:creationId xmlns:a16="http://schemas.microsoft.com/office/drawing/2014/main" id="{D8B9617B-211C-446F-88B1-2C01E8D80E1F}"/>
              </a:ext>
            </a:extLst>
          </p:cNvPr>
          <p:cNvSpPr/>
          <p:nvPr/>
        </p:nvSpPr>
        <p:spPr>
          <a:xfrm>
            <a:off x="838198" y="5846544"/>
            <a:ext cx="10758445" cy="369332"/>
          </a:xfrm>
          <a:prstGeom prst="rect">
            <a:avLst/>
          </a:prstGeom>
        </p:spPr>
        <p:txBody>
          <a:bodyPr wrap="square">
            <a:spAutoFit/>
          </a:bodyPr>
          <a:lstStyle/>
          <a:p>
            <a:r>
              <a:rPr lang="zh-CN" altLang="en-US" dirty="0"/>
              <a:t>很明显，现在的界面比之前使用</a:t>
            </a:r>
            <a:r>
              <a:rPr lang="en-US" altLang="zh-CN" dirty="0"/>
              <a:t>Force Dark</a:t>
            </a:r>
            <a:r>
              <a:rPr lang="zh-CN" altLang="en-US" dirty="0"/>
              <a:t>转换后的界面要好看很多，至少卡片式布局的效果得到了保留。</a:t>
            </a:r>
          </a:p>
        </p:txBody>
      </p:sp>
    </p:spTree>
    <p:extLst>
      <p:ext uri="{BB962C8B-B14F-4D97-AF65-F5344CB8AC3E}">
        <p14:creationId xmlns:p14="http://schemas.microsoft.com/office/powerpoint/2010/main" val="2846075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使用主题差异型编程</a:t>
            </a:r>
          </a:p>
        </p:txBody>
      </p:sp>
      <p:sp>
        <p:nvSpPr>
          <p:cNvPr id="7" name="矩形 6">
            <a:extLst>
              <a:ext uri="{FF2B5EF4-FFF2-40B4-BE49-F238E27FC236}">
                <a16:creationId xmlns:a16="http://schemas.microsoft.com/office/drawing/2014/main" id="{E3C43B30-389C-4E50-8937-49293C364D5B}"/>
              </a:ext>
            </a:extLst>
          </p:cNvPr>
          <p:cNvSpPr/>
          <p:nvPr/>
        </p:nvSpPr>
        <p:spPr>
          <a:xfrm>
            <a:off x="838200" y="2283657"/>
            <a:ext cx="10515600" cy="1477328"/>
          </a:xfrm>
          <a:prstGeom prst="rect">
            <a:avLst/>
          </a:prstGeom>
        </p:spPr>
        <p:txBody>
          <a:bodyPr wrap="square">
            <a:spAutoFit/>
          </a:bodyPr>
          <a:lstStyle/>
          <a:p>
            <a:r>
              <a:rPr lang="zh-CN" altLang="en-US" dirty="0"/>
              <a:t>虽然现在界面中的主要内容都已经自动切换成了深色主题，但是你会发现标题栏和悬浮按钮仍然保持着和浅色主题时一样的颜色，所以我们需要进行一些主题差异型编程。</a:t>
            </a:r>
          </a:p>
          <a:p>
            <a:endParaRPr lang="zh-CN" altLang="en-US" dirty="0"/>
          </a:p>
          <a:p>
            <a:r>
              <a:rPr lang="zh-CN" altLang="en-US" dirty="0"/>
              <a:t>右击</a:t>
            </a:r>
            <a:r>
              <a:rPr lang="en-US" altLang="zh-CN" dirty="0"/>
              <a:t>res</a:t>
            </a:r>
            <a:r>
              <a:rPr lang="zh-CN" altLang="en-US" dirty="0"/>
              <a:t>目录→</a:t>
            </a:r>
            <a:r>
              <a:rPr lang="en-US" altLang="zh-CN" dirty="0" err="1"/>
              <a:t>New→Directory</a:t>
            </a:r>
            <a:r>
              <a:rPr lang="zh-CN" altLang="en-US" dirty="0"/>
              <a:t>，创建一个</a:t>
            </a:r>
            <a:r>
              <a:rPr lang="en-US" altLang="zh-CN" dirty="0"/>
              <a:t>values-night</a:t>
            </a:r>
            <a:r>
              <a:rPr lang="zh-CN" altLang="en-US" dirty="0"/>
              <a:t>目录，然后右击</a:t>
            </a:r>
            <a:r>
              <a:rPr lang="en-US" altLang="zh-CN" dirty="0"/>
              <a:t>values-night</a:t>
            </a:r>
            <a:r>
              <a:rPr lang="zh-CN" altLang="en-US" dirty="0"/>
              <a:t>目录→</a:t>
            </a:r>
            <a:r>
              <a:rPr lang="en-US" altLang="zh-CN" dirty="0" err="1"/>
              <a:t>New→Values</a:t>
            </a:r>
            <a:r>
              <a:rPr lang="en-US" altLang="zh-CN" dirty="0"/>
              <a:t> resource file</a:t>
            </a:r>
            <a:r>
              <a:rPr lang="zh-CN" altLang="en-US" dirty="0"/>
              <a:t>，创建一个</a:t>
            </a:r>
            <a:r>
              <a:rPr lang="en-US" altLang="zh-CN" dirty="0"/>
              <a:t>colors.xml</a:t>
            </a:r>
            <a:r>
              <a:rPr lang="zh-CN" altLang="en-US" dirty="0"/>
              <a:t>文件。接着在这个文件中指定深色主题下的颜色值，如下所示：</a:t>
            </a:r>
          </a:p>
        </p:txBody>
      </p:sp>
      <p:sp>
        <p:nvSpPr>
          <p:cNvPr id="3" name="矩形 2">
            <a:extLst>
              <a:ext uri="{FF2B5EF4-FFF2-40B4-BE49-F238E27FC236}">
                <a16:creationId xmlns:a16="http://schemas.microsoft.com/office/drawing/2014/main" id="{77F392E2-CD55-42F9-A3F2-D7480F2826B9}"/>
              </a:ext>
            </a:extLst>
          </p:cNvPr>
          <p:cNvSpPr/>
          <p:nvPr/>
        </p:nvSpPr>
        <p:spPr>
          <a:xfrm>
            <a:off x="913331" y="4047093"/>
            <a:ext cx="10365337" cy="1169551"/>
          </a:xfrm>
          <a:prstGeom prst="rect">
            <a:avLst/>
          </a:prstGeom>
        </p:spPr>
        <p:txBody>
          <a:bodyPr wrap="square">
            <a:spAutoFit/>
          </a:bodyPr>
          <a:lstStyle/>
          <a:p>
            <a:r>
              <a:rPr lang="zh-CN" altLang="en-US" sz="1400" dirty="0"/>
              <a:t>&lt;resources&gt;</a:t>
            </a:r>
          </a:p>
          <a:p>
            <a:r>
              <a:rPr lang="zh-CN" altLang="en-US" sz="1400" dirty="0"/>
              <a:t>    &lt;color name="colorPrimary"&gt;#303030&lt;/color&gt;</a:t>
            </a:r>
          </a:p>
          <a:p>
            <a:r>
              <a:rPr lang="zh-CN" altLang="en-US" sz="1400" dirty="0"/>
              <a:t>    &lt;color name="colorPrimaryDark"&gt;#232323&lt;/color&gt;</a:t>
            </a:r>
          </a:p>
          <a:p>
            <a:r>
              <a:rPr lang="zh-CN" altLang="en-US" sz="1400" dirty="0"/>
              <a:t>    &lt;color name="colorAccent"&gt;#008577&lt;/color&gt;</a:t>
            </a:r>
          </a:p>
          <a:p>
            <a:r>
              <a:rPr lang="zh-CN" altLang="en-US" sz="1400" dirty="0"/>
              <a:t>&lt;/resources&gt;</a:t>
            </a:r>
          </a:p>
        </p:txBody>
      </p:sp>
      <p:sp>
        <p:nvSpPr>
          <p:cNvPr id="4" name="矩形 3">
            <a:extLst>
              <a:ext uri="{FF2B5EF4-FFF2-40B4-BE49-F238E27FC236}">
                <a16:creationId xmlns:a16="http://schemas.microsoft.com/office/drawing/2014/main" id="{BCCA3F15-E91E-4577-893B-019B60D6F2E6}"/>
              </a:ext>
            </a:extLst>
          </p:cNvPr>
          <p:cNvSpPr/>
          <p:nvPr/>
        </p:nvSpPr>
        <p:spPr>
          <a:xfrm>
            <a:off x="838198" y="5502752"/>
            <a:ext cx="10296972" cy="646331"/>
          </a:xfrm>
          <a:prstGeom prst="rect">
            <a:avLst/>
          </a:prstGeom>
        </p:spPr>
        <p:txBody>
          <a:bodyPr wrap="square">
            <a:spAutoFit/>
          </a:bodyPr>
          <a:lstStyle/>
          <a:p>
            <a:r>
              <a:rPr lang="zh-CN" altLang="en-US" dirty="0"/>
              <a:t>这样的话，在普通情况下，系统仍然会读取values/colors.xml文件中的颜色值，而一旦用户开启了深色主题，系统就会去读取values-night/colors.xml文件中的颜色值了。</a:t>
            </a:r>
          </a:p>
        </p:txBody>
      </p:sp>
    </p:spTree>
    <p:extLst>
      <p:ext uri="{BB962C8B-B14F-4D97-AF65-F5344CB8AC3E}">
        <p14:creationId xmlns:p14="http://schemas.microsoft.com/office/powerpoint/2010/main" val="27299486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C9B8D5BA-AD89-484B-BAE8-1C7AFEC08F96}"/>
              </a:ext>
            </a:extLst>
          </p:cNvPr>
          <p:cNvPicPr/>
          <p:nvPr/>
        </p:nvPicPr>
        <p:blipFill>
          <a:blip r:embed="rId2">
            <a:extLst>
              <a:ext uri="{28A0092B-C50C-407E-A947-70E740481C1C}">
                <a14:useLocalDpi xmlns:a14="http://schemas.microsoft.com/office/drawing/2010/main" val="0"/>
              </a:ext>
            </a:extLst>
          </a:blip>
          <a:stretch>
            <a:fillRect/>
          </a:stretch>
        </p:blipFill>
        <p:spPr>
          <a:xfrm>
            <a:off x="5172501" y="2237702"/>
            <a:ext cx="1992904" cy="3496523"/>
          </a:xfrm>
          <a:prstGeom prst="rect">
            <a:avLst/>
          </a:prstGeom>
        </p:spPr>
      </p:pic>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使用主题差异型编程</a:t>
            </a:r>
          </a:p>
        </p:txBody>
      </p:sp>
      <p:sp>
        <p:nvSpPr>
          <p:cNvPr id="7" name="矩形 6">
            <a:extLst>
              <a:ext uri="{FF2B5EF4-FFF2-40B4-BE49-F238E27FC236}">
                <a16:creationId xmlns:a16="http://schemas.microsoft.com/office/drawing/2014/main" id="{E3C43B30-389C-4E50-8937-49293C364D5B}"/>
              </a:ext>
            </a:extLst>
          </p:cNvPr>
          <p:cNvSpPr/>
          <p:nvPr/>
        </p:nvSpPr>
        <p:spPr>
          <a:xfrm>
            <a:off x="838199" y="1373278"/>
            <a:ext cx="10515600" cy="369332"/>
          </a:xfrm>
          <a:prstGeom prst="rect">
            <a:avLst/>
          </a:prstGeom>
        </p:spPr>
        <p:txBody>
          <a:bodyPr wrap="square">
            <a:spAutoFit/>
          </a:bodyPr>
          <a:lstStyle/>
          <a:p>
            <a:r>
              <a:rPr lang="zh-CN" altLang="en-US" dirty="0"/>
              <a:t>现在重新运行</a:t>
            </a:r>
            <a:r>
              <a:rPr lang="en-US" altLang="zh-CN" dirty="0" err="1"/>
              <a:t>MaterialTest</a:t>
            </a:r>
            <a:r>
              <a:rPr lang="zh-CN" altLang="en-US" dirty="0"/>
              <a:t>项目，效果如下图所示。</a:t>
            </a:r>
          </a:p>
        </p:txBody>
      </p:sp>
      <p:sp>
        <p:nvSpPr>
          <p:cNvPr id="3" name="矩形 2">
            <a:extLst>
              <a:ext uri="{FF2B5EF4-FFF2-40B4-BE49-F238E27FC236}">
                <a16:creationId xmlns:a16="http://schemas.microsoft.com/office/drawing/2014/main" id="{D8B9617B-211C-446F-88B1-2C01E8D80E1F}"/>
              </a:ext>
            </a:extLst>
          </p:cNvPr>
          <p:cNvSpPr/>
          <p:nvPr/>
        </p:nvSpPr>
        <p:spPr>
          <a:xfrm>
            <a:off x="838198" y="5846544"/>
            <a:ext cx="10758445" cy="369332"/>
          </a:xfrm>
          <a:prstGeom prst="rect">
            <a:avLst/>
          </a:prstGeom>
        </p:spPr>
        <p:txBody>
          <a:bodyPr wrap="square">
            <a:spAutoFit/>
          </a:bodyPr>
          <a:lstStyle/>
          <a:p>
            <a:r>
              <a:rPr lang="zh-CN" altLang="en-US" dirty="0"/>
              <a:t>很明显，现在的界面效果比之前使用</a:t>
            </a:r>
            <a:r>
              <a:rPr lang="en-US" altLang="zh-CN" dirty="0" err="1"/>
              <a:t>DayNight</a:t>
            </a:r>
            <a:r>
              <a:rPr lang="zh-CN" altLang="en-US" dirty="0"/>
              <a:t>主题的界面效果又要好看很多了。</a:t>
            </a:r>
          </a:p>
        </p:txBody>
      </p:sp>
    </p:spTree>
    <p:extLst>
      <p:ext uri="{BB962C8B-B14F-4D97-AF65-F5344CB8AC3E}">
        <p14:creationId xmlns:p14="http://schemas.microsoft.com/office/powerpoint/2010/main" val="29613196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90F0C-E588-4A18-A32C-7836EDB3B332}"/>
              </a:ext>
            </a:extLst>
          </p:cNvPr>
          <p:cNvSpPr>
            <a:spLocks noGrp="1"/>
          </p:cNvSpPr>
          <p:nvPr>
            <p:ph type="ctrTitle"/>
          </p:nvPr>
        </p:nvSpPr>
        <p:spPr>
          <a:xfrm>
            <a:off x="1536071" y="3145206"/>
            <a:ext cx="9119857" cy="567587"/>
          </a:xfrm>
        </p:spPr>
        <p:txBody>
          <a:bodyPr>
            <a:normAutofit fontScale="90000"/>
          </a:bodyPr>
          <a:lstStyle/>
          <a:p>
            <a:r>
              <a:rPr lang="en-US" altLang="zh-CN" sz="3200" dirty="0"/>
              <a:t>Kotlin</a:t>
            </a:r>
            <a:r>
              <a:rPr lang="zh-CN" altLang="en-US" sz="3200" dirty="0"/>
              <a:t>课堂</a:t>
            </a:r>
          </a:p>
        </p:txBody>
      </p:sp>
    </p:spTree>
    <p:extLst>
      <p:ext uri="{BB962C8B-B14F-4D97-AF65-F5344CB8AC3E}">
        <p14:creationId xmlns:p14="http://schemas.microsoft.com/office/powerpoint/2010/main" val="1022212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en-US" altLang="zh-CN" sz="2400" dirty="0"/>
              <a:t>Java</a:t>
            </a:r>
            <a:r>
              <a:rPr lang="zh-CN" altLang="en-US" sz="2400" dirty="0"/>
              <a:t>与</a:t>
            </a:r>
            <a:r>
              <a:rPr lang="en-US" altLang="zh-CN" sz="2400" dirty="0"/>
              <a:t>Kotlin</a:t>
            </a:r>
            <a:r>
              <a:rPr lang="zh-CN" altLang="en-US" sz="2400" dirty="0"/>
              <a:t>代码之间的转换</a:t>
            </a:r>
          </a:p>
        </p:txBody>
      </p:sp>
      <p:sp>
        <p:nvSpPr>
          <p:cNvPr id="4" name="矩形 3">
            <a:extLst>
              <a:ext uri="{FF2B5EF4-FFF2-40B4-BE49-F238E27FC236}">
                <a16:creationId xmlns:a16="http://schemas.microsoft.com/office/drawing/2014/main" id="{46EBBEFA-E585-4C9B-879C-06434BFDF3A9}"/>
              </a:ext>
            </a:extLst>
          </p:cNvPr>
          <p:cNvSpPr/>
          <p:nvPr/>
        </p:nvSpPr>
        <p:spPr>
          <a:xfrm>
            <a:off x="838200" y="2478076"/>
            <a:ext cx="10515600" cy="1477328"/>
          </a:xfrm>
          <a:prstGeom prst="rect">
            <a:avLst/>
          </a:prstGeom>
        </p:spPr>
        <p:txBody>
          <a:bodyPr wrap="square">
            <a:spAutoFit/>
          </a:bodyPr>
          <a:lstStyle/>
          <a:p>
            <a:r>
              <a:rPr lang="zh-CN" altLang="en-US" dirty="0"/>
              <a:t>由于本书中的所有代码都是使用</a:t>
            </a:r>
            <a:r>
              <a:rPr lang="en-US" altLang="zh-CN" dirty="0"/>
              <a:t>Kotlin</a:t>
            </a:r>
            <a:r>
              <a:rPr lang="zh-CN" altLang="en-US" dirty="0"/>
              <a:t>语言从零开始编写的，因此可能你之前并没有考虑过</a:t>
            </a:r>
            <a:r>
              <a:rPr lang="en-US" altLang="zh-CN" dirty="0"/>
              <a:t>Java</a:t>
            </a:r>
            <a:r>
              <a:rPr lang="zh-CN" altLang="en-US" dirty="0"/>
              <a:t>与</a:t>
            </a:r>
            <a:r>
              <a:rPr lang="en-US" altLang="zh-CN" dirty="0"/>
              <a:t>Kotlin</a:t>
            </a:r>
            <a:r>
              <a:rPr lang="zh-CN" altLang="en-US" dirty="0"/>
              <a:t>代码之间如何进行转换的问题。</a:t>
            </a:r>
            <a:endParaRPr lang="en-US" altLang="zh-CN" dirty="0"/>
          </a:p>
          <a:p>
            <a:endParaRPr lang="en-US" altLang="zh-CN" dirty="0"/>
          </a:p>
          <a:p>
            <a:r>
              <a:rPr lang="zh-CN" altLang="en-US" dirty="0"/>
              <a:t>但是一定会有许多老项目之前是使用</a:t>
            </a:r>
            <a:r>
              <a:rPr lang="en-US" altLang="zh-CN" dirty="0"/>
              <a:t>Java</a:t>
            </a:r>
            <a:r>
              <a:rPr lang="zh-CN" altLang="en-US" dirty="0"/>
              <a:t>语言编写的，而现在想要转换成</a:t>
            </a:r>
            <a:r>
              <a:rPr lang="en-US" altLang="zh-CN" dirty="0"/>
              <a:t>Kotlin</a:t>
            </a:r>
            <a:r>
              <a:rPr lang="zh-CN" altLang="en-US" dirty="0"/>
              <a:t>语言，那么要怎样进行转换呢？</a:t>
            </a:r>
          </a:p>
        </p:txBody>
      </p:sp>
    </p:spTree>
    <p:extLst>
      <p:ext uri="{BB962C8B-B14F-4D97-AF65-F5344CB8AC3E}">
        <p14:creationId xmlns:p14="http://schemas.microsoft.com/office/powerpoint/2010/main" val="7887981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en-US" altLang="zh-CN" sz="2400" dirty="0"/>
              <a:t>Java</a:t>
            </a:r>
            <a:r>
              <a:rPr lang="zh-CN" altLang="en-US" sz="2400" dirty="0"/>
              <a:t>代码转换成</a:t>
            </a:r>
            <a:r>
              <a:rPr lang="en-US" altLang="zh-CN" sz="2400" dirty="0"/>
              <a:t>Kotlin</a:t>
            </a:r>
            <a:r>
              <a:rPr lang="zh-CN" altLang="en-US" sz="2400" dirty="0"/>
              <a:t>代码</a:t>
            </a:r>
          </a:p>
        </p:txBody>
      </p:sp>
      <p:sp>
        <p:nvSpPr>
          <p:cNvPr id="4" name="矩形 3">
            <a:extLst>
              <a:ext uri="{FF2B5EF4-FFF2-40B4-BE49-F238E27FC236}">
                <a16:creationId xmlns:a16="http://schemas.microsoft.com/office/drawing/2014/main" id="{46EBBEFA-E585-4C9B-879C-06434BFDF3A9}"/>
              </a:ext>
            </a:extLst>
          </p:cNvPr>
          <p:cNvSpPr/>
          <p:nvPr/>
        </p:nvSpPr>
        <p:spPr>
          <a:xfrm>
            <a:off x="838200" y="2317862"/>
            <a:ext cx="10515600" cy="646331"/>
          </a:xfrm>
          <a:prstGeom prst="rect">
            <a:avLst/>
          </a:prstGeom>
        </p:spPr>
        <p:txBody>
          <a:bodyPr wrap="square">
            <a:spAutoFit/>
          </a:bodyPr>
          <a:lstStyle/>
          <a:p>
            <a:r>
              <a:rPr lang="zh-CN" altLang="en-US" dirty="0"/>
              <a:t>如果想要将一段</a:t>
            </a:r>
            <a:r>
              <a:rPr lang="en-US" altLang="zh-CN" dirty="0"/>
              <a:t>Java</a:t>
            </a:r>
            <a:r>
              <a:rPr lang="zh-CN" altLang="en-US" dirty="0"/>
              <a:t>代码转换成</a:t>
            </a:r>
            <a:r>
              <a:rPr lang="en-US" altLang="zh-CN" dirty="0"/>
              <a:t>Kotlin</a:t>
            </a:r>
            <a:r>
              <a:rPr lang="zh-CN" altLang="en-US" dirty="0"/>
              <a:t>版本，其实非常简单，只需要复制这段代码，然后在</a:t>
            </a:r>
            <a:r>
              <a:rPr lang="en-US" altLang="zh-CN" dirty="0"/>
              <a:t>Android Studio</a:t>
            </a:r>
            <a:r>
              <a:rPr lang="zh-CN" altLang="en-US" dirty="0"/>
              <a:t>中打开任意一个</a:t>
            </a:r>
            <a:r>
              <a:rPr lang="en-US" altLang="zh-CN" dirty="0"/>
              <a:t>Kotlin</a:t>
            </a:r>
            <a:r>
              <a:rPr lang="zh-CN" altLang="en-US" dirty="0"/>
              <a:t>文件，在这里进行粘贴，</a:t>
            </a:r>
            <a:r>
              <a:rPr lang="en-US" altLang="zh-CN" dirty="0"/>
              <a:t>Android Studio</a:t>
            </a:r>
            <a:r>
              <a:rPr lang="zh-CN" altLang="en-US" dirty="0"/>
              <a:t>就会弹出如下图所示的提示框。</a:t>
            </a:r>
          </a:p>
        </p:txBody>
      </p:sp>
      <p:pic>
        <p:nvPicPr>
          <p:cNvPr id="5" name="图片 4">
            <a:extLst>
              <a:ext uri="{FF2B5EF4-FFF2-40B4-BE49-F238E27FC236}">
                <a16:creationId xmlns:a16="http://schemas.microsoft.com/office/drawing/2014/main" id="{68F396AA-8343-4105-9914-E5DE2CEE9FF0}"/>
              </a:ext>
            </a:extLst>
          </p:cNvPr>
          <p:cNvPicPr/>
          <p:nvPr/>
        </p:nvPicPr>
        <p:blipFill>
          <a:blip r:embed="rId2">
            <a:extLst>
              <a:ext uri="{28A0092B-C50C-407E-A947-70E740481C1C}">
                <a14:useLocalDpi xmlns:a14="http://schemas.microsoft.com/office/drawing/2010/main" val="0"/>
              </a:ext>
            </a:extLst>
          </a:blip>
          <a:stretch>
            <a:fillRect/>
          </a:stretch>
        </p:blipFill>
        <p:spPr>
          <a:xfrm>
            <a:off x="3697222" y="3221137"/>
            <a:ext cx="4797556" cy="1098588"/>
          </a:xfrm>
          <a:prstGeom prst="rect">
            <a:avLst/>
          </a:prstGeom>
        </p:spPr>
      </p:pic>
      <p:sp>
        <p:nvSpPr>
          <p:cNvPr id="3" name="矩形 2">
            <a:extLst>
              <a:ext uri="{FF2B5EF4-FFF2-40B4-BE49-F238E27FC236}">
                <a16:creationId xmlns:a16="http://schemas.microsoft.com/office/drawing/2014/main" id="{0369F922-DEDE-48E8-BF4A-4BC01A0F7D79}"/>
              </a:ext>
            </a:extLst>
          </p:cNvPr>
          <p:cNvSpPr/>
          <p:nvPr/>
        </p:nvSpPr>
        <p:spPr>
          <a:xfrm>
            <a:off x="838200" y="4611963"/>
            <a:ext cx="10515600" cy="646331"/>
          </a:xfrm>
          <a:prstGeom prst="rect">
            <a:avLst/>
          </a:prstGeom>
        </p:spPr>
        <p:txBody>
          <a:bodyPr wrap="square">
            <a:spAutoFit/>
          </a:bodyPr>
          <a:lstStyle/>
          <a:p>
            <a:r>
              <a:rPr lang="zh-CN" altLang="en-US" dirty="0"/>
              <a:t>这个提示框在询问我们：即将粘贴的是一段Java代码，需要将它转换成Kotlin代码吗？点击“Yes”按钮，Android Studio就会帮我们自动进行代码转换。</a:t>
            </a:r>
          </a:p>
        </p:txBody>
      </p:sp>
    </p:spTree>
    <p:extLst>
      <p:ext uri="{BB962C8B-B14F-4D97-AF65-F5344CB8AC3E}">
        <p14:creationId xmlns:p14="http://schemas.microsoft.com/office/powerpoint/2010/main" val="1642150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全局获取</a:t>
            </a:r>
            <a:r>
              <a:rPr lang="en-US" altLang="zh-CN" sz="2400" dirty="0"/>
              <a:t>Context</a:t>
            </a:r>
            <a:r>
              <a:rPr lang="zh-CN" altLang="en-US" sz="2400" dirty="0"/>
              <a:t>的技巧</a:t>
            </a:r>
          </a:p>
        </p:txBody>
      </p:sp>
      <p:sp>
        <p:nvSpPr>
          <p:cNvPr id="7" name="矩形 6">
            <a:extLst>
              <a:ext uri="{FF2B5EF4-FFF2-40B4-BE49-F238E27FC236}">
                <a16:creationId xmlns:a16="http://schemas.microsoft.com/office/drawing/2014/main" id="{E3C43B30-389C-4E50-8937-49293C364D5B}"/>
              </a:ext>
            </a:extLst>
          </p:cNvPr>
          <p:cNvSpPr/>
          <p:nvPr/>
        </p:nvSpPr>
        <p:spPr>
          <a:xfrm>
            <a:off x="729017" y="2287025"/>
            <a:ext cx="10515600" cy="646331"/>
          </a:xfrm>
          <a:prstGeom prst="rect">
            <a:avLst/>
          </a:prstGeom>
        </p:spPr>
        <p:txBody>
          <a:bodyPr wrap="square">
            <a:spAutoFit/>
          </a:bodyPr>
          <a:lstStyle/>
          <a:p>
            <a:r>
              <a:rPr lang="en-US" altLang="zh-CN" dirty="0"/>
              <a:t>Android</a:t>
            </a:r>
            <a:r>
              <a:rPr lang="zh-CN" altLang="en-US" dirty="0"/>
              <a:t>提供了一个</a:t>
            </a:r>
            <a:r>
              <a:rPr lang="en-US" altLang="zh-CN" dirty="0"/>
              <a:t>Application</a:t>
            </a:r>
            <a:r>
              <a:rPr lang="zh-CN" altLang="en-US" dirty="0"/>
              <a:t>类，每当应用程序启动的时候，系统就会自动将这个类进行初始化。而我们可以定制一个自己的</a:t>
            </a:r>
            <a:r>
              <a:rPr lang="en-US" altLang="zh-CN" dirty="0"/>
              <a:t>Application</a:t>
            </a:r>
            <a:r>
              <a:rPr lang="zh-CN" altLang="en-US" dirty="0"/>
              <a:t>类，以便于管理程序内一些全局的状态信息，比如全局</a:t>
            </a:r>
            <a:r>
              <a:rPr lang="en-US" altLang="zh-CN" dirty="0"/>
              <a:t>Context</a:t>
            </a:r>
            <a:r>
              <a:rPr lang="zh-CN" altLang="en-US" dirty="0"/>
              <a:t>。</a:t>
            </a:r>
          </a:p>
        </p:txBody>
      </p:sp>
      <p:sp>
        <p:nvSpPr>
          <p:cNvPr id="3" name="矩形 2">
            <a:extLst>
              <a:ext uri="{FF2B5EF4-FFF2-40B4-BE49-F238E27FC236}">
                <a16:creationId xmlns:a16="http://schemas.microsoft.com/office/drawing/2014/main" id="{D9A8DE8A-765D-459D-AE75-CB4D21C4F221}"/>
              </a:ext>
            </a:extLst>
          </p:cNvPr>
          <p:cNvSpPr/>
          <p:nvPr/>
        </p:nvSpPr>
        <p:spPr>
          <a:xfrm>
            <a:off x="838200" y="3427843"/>
            <a:ext cx="10515600" cy="2677656"/>
          </a:xfrm>
          <a:prstGeom prst="rect">
            <a:avLst/>
          </a:prstGeom>
        </p:spPr>
        <p:txBody>
          <a:bodyPr wrap="square">
            <a:spAutoFit/>
          </a:bodyPr>
          <a:lstStyle/>
          <a:p>
            <a:r>
              <a:rPr lang="zh-CN" altLang="en-US" sz="1400" dirty="0"/>
              <a:t>class MyApplication : Application() {</a:t>
            </a:r>
          </a:p>
          <a:p>
            <a:r>
              <a:rPr lang="zh-CN" altLang="en-US" sz="1400" dirty="0"/>
              <a:t>    </a:t>
            </a:r>
          </a:p>
          <a:p>
            <a:r>
              <a:rPr lang="zh-CN" altLang="en-US" sz="1400" dirty="0"/>
              <a:t>    companion object {</a:t>
            </a:r>
          </a:p>
          <a:p>
            <a:r>
              <a:rPr lang="zh-CN" altLang="en-US" sz="1400" dirty="0"/>
              <a:t>        lateinit var context: Context</a:t>
            </a:r>
          </a:p>
          <a:p>
            <a:r>
              <a:rPr lang="zh-CN" altLang="en-US" sz="1400" dirty="0"/>
              <a:t>    }</a:t>
            </a:r>
          </a:p>
          <a:p>
            <a:endParaRPr lang="zh-CN" altLang="en-US" sz="1400" dirty="0"/>
          </a:p>
          <a:p>
            <a:r>
              <a:rPr lang="zh-CN" altLang="en-US" sz="1400" dirty="0"/>
              <a:t>    override fun onCreate() {</a:t>
            </a:r>
          </a:p>
          <a:p>
            <a:r>
              <a:rPr lang="zh-CN" altLang="en-US" sz="1400" dirty="0"/>
              <a:t>        super.onCreate()</a:t>
            </a:r>
          </a:p>
          <a:p>
            <a:r>
              <a:rPr lang="zh-CN" altLang="en-US" sz="1400" dirty="0"/>
              <a:t>        context = applicationContext</a:t>
            </a:r>
          </a:p>
          <a:p>
            <a:r>
              <a:rPr lang="zh-CN" altLang="en-US" sz="1400" dirty="0"/>
              <a:t>    }</a:t>
            </a:r>
          </a:p>
          <a:p>
            <a:endParaRPr lang="zh-CN" altLang="en-US" sz="1400" dirty="0"/>
          </a:p>
          <a:p>
            <a:r>
              <a:rPr lang="zh-CN" altLang="en-US" sz="1400" dirty="0"/>
              <a:t>}</a:t>
            </a:r>
          </a:p>
        </p:txBody>
      </p:sp>
    </p:spTree>
    <p:extLst>
      <p:ext uri="{BB962C8B-B14F-4D97-AF65-F5344CB8AC3E}">
        <p14:creationId xmlns:p14="http://schemas.microsoft.com/office/powerpoint/2010/main" val="920537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en-US" altLang="zh-CN" sz="2400" dirty="0"/>
              <a:t>Java</a:t>
            </a:r>
            <a:r>
              <a:rPr lang="zh-CN" altLang="en-US" sz="2400" dirty="0"/>
              <a:t>代码转换成</a:t>
            </a:r>
            <a:r>
              <a:rPr lang="en-US" altLang="zh-CN" sz="2400" dirty="0"/>
              <a:t>Kotlin</a:t>
            </a:r>
            <a:r>
              <a:rPr lang="zh-CN" altLang="en-US" sz="2400" dirty="0"/>
              <a:t>代码</a:t>
            </a:r>
          </a:p>
        </p:txBody>
      </p:sp>
      <p:sp>
        <p:nvSpPr>
          <p:cNvPr id="4" name="矩形 3">
            <a:extLst>
              <a:ext uri="{FF2B5EF4-FFF2-40B4-BE49-F238E27FC236}">
                <a16:creationId xmlns:a16="http://schemas.microsoft.com/office/drawing/2014/main" id="{46EBBEFA-E585-4C9B-879C-06434BFDF3A9}"/>
              </a:ext>
            </a:extLst>
          </p:cNvPr>
          <p:cNvSpPr/>
          <p:nvPr/>
        </p:nvSpPr>
        <p:spPr>
          <a:xfrm>
            <a:off x="838200" y="2263215"/>
            <a:ext cx="6470469" cy="1200329"/>
          </a:xfrm>
          <a:prstGeom prst="rect">
            <a:avLst/>
          </a:prstGeom>
        </p:spPr>
        <p:txBody>
          <a:bodyPr wrap="square">
            <a:spAutoFit/>
          </a:bodyPr>
          <a:lstStyle/>
          <a:p>
            <a:r>
              <a:rPr lang="zh-CN" altLang="en-US" dirty="0"/>
              <a:t>另外，我们还可以直接将一个</a:t>
            </a:r>
            <a:r>
              <a:rPr lang="en-US" altLang="zh-CN" dirty="0"/>
              <a:t>Java</a:t>
            </a:r>
            <a:r>
              <a:rPr lang="zh-CN" altLang="en-US" dirty="0"/>
              <a:t>文件以及其中的所有代码一次性转换成</a:t>
            </a:r>
            <a:r>
              <a:rPr lang="en-US" altLang="zh-CN" dirty="0"/>
              <a:t>Kotlin</a:t>
            </a:r>
            <a:r>
              <a:rPr lang="zh-CN" altLang="en-US" dirty="0"/>
              <a:t>版本。具体操作方法是，首先在</a:t>
            </a:r>
            <a:r>
              <a:rPr lang="en-US" altLang="zh-CN" dirty="0"/>
              <a:t>Android Studio</a:t>
            </a:r>
            <a:r>
              <a:rPr lang="zh-CN" altLang="en-US" dirty="0"/>
              <a:t>中打开该</a:t>
            </a:r>
            <a:r>
              <a:rPr lang="en-US" altLang="zh-CN" dirty="0"/>
              <a:t>Java</a:t>
            </a:r>
            <a:r>
              <a:rPr lang="zh-CN" altLang="en-US" dirty="0"/>
              <a:t>文件，然后点击导航栏中的</a:t>
            </a:r>
            <a:r>
              <a:rPr lang="en-US" altLang="zh-CN" dirty="0" err="1"/>
              <a:t>Code→Convert</a:t>
            </a:r>
            <a:r>
              <a:rPr lang="en-US" altLang="zh-CN" dirty="0"/>
              <a:t> Java File to Kotlin File</a:t>
            </a:r>
            <a:r>
              <a:rPr lang="zh-CN" altLang="en-US" dirty="0"/>
              <a:t>。</a:t>
            </a:r>
          </a:p>
        </p:txBody>
      </p:sp>
      <p:pic>
        <p:nvPicPr>
          <p:cNvPr id="6" name="图片 5">
            <a:extLst>
              <a:ext uri="{FF2B5EF4-FFF2-40B4-BE49-F238E27FC236}">
                <a16:creationId xmlns:a16="http://schemas.microsoft.com/office/drawing/2014/main" id="{9DC93749-3E7C-4313-AB32-4C752CA60863}"/>
              </a:ext>
            </a:extLst>
          </p:cNvPr>
          <p:cNvPicPr/>
          <p:nvPr/>
        </p:nvPicPr>
        <p:blipFill>
          <a:blip r:embed="rId2">
            <a:extLst>
              <a:ext uri="{28A0092B-C50C-407E-A947-70E740481C1C}">
                <a14:useLocalDpi xmlns:a14="http://schemas.microsoft.com/office/drawing/2010/main" val="0"/>
              </a:ext>
            </a:extLst>
          </a:blip>
          <a:stretch>
            <a:fillRect/>
          </a:stretch>
        </p:blipFill>
        <p:spPr>
          <a:xfrm>
            <a:off x="8034204" y="2140385"/>
            <a:ext cx="2460925" cy="4388628"/>
          </a:xfrm>
          <a:prstGeom prst="rect">
            <a:avLst/>
          </a:prstGeom>
        </p:spPr>
      </p:pic>
    </p:spTree>
    <p:extLst>
      <p:ext uri="{BB962C8B-B14F-4D97-AF65-F5344CB8AC3E}">
        <p14:creationId xmlns:p14="http://schemas.microsoft.com/office/powerpoint/2010/main" val="9759302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en-US" altLang="zh-CN" sz="2400" dirty="0"/>
              <a:t>Kotlin</a:t>
            </a:r>
            <a:r>
              <a:rPr lang="zh-CN" altLang="en-US" sz="2400" dirty="0"/>
              <a:t>代码转换成</a:t>
            </a:r>
            <a:r>
              <a:rPr lang="en-US" altLang="zh-CN" sz="2400" dirty="0"/>
              <a:t>Java</a:t>
            </a:r>
            <a:r>
              <a:rPr lang="zh-CN" altLang="en-US" sz="2400" dirty="0"/>
              <a:t>代码</a:t>
            </a:r>
          </a:p>
        </p:txBody>
      </p:sp>
      <p:sp>
        <p:nvSpPr>
          <p:cNvPr id="4" name="矩形 3">
            <a:extLst>
              <a:ext uri="{FF2B5EF4-FFF2-40B4-BE49-F238E27FC236}">
                <a16:creationId xmlns:a16="http://schemas.microsoft.com/office/drawing/2014/main" id="{46EBBEFA-E585-4C9B-879C-06434BFDF3A9}"/>
              </a:ext>
            </a:extLst>
          </p:cNvPr>
          <p:cNvSpPr/>
          <p:nvPr/>
        </p:nvSpPr>
        <p:spPr>
          <a:xfrm>
            <a:off x="838200" y="1237336"/>
            <a:ext cx="10515600" cy="646331"/>
          </a:xfrm>
          <a:prstGeom prst="rect">
            <a:avLst/>
          </a:prstGeom>
        </p:spPr>
        <p:txBody>
          <a:bodyPr wrap="square">
            <a:spAutoFit/>
          </a:bodyPr>
          <a:lstStyle/>
          <a:p>
            <a:r>
              <a:rPr lang="zh-CN" altLang="zh-CN" dirty="0"/>
              <a:t>具体操作方式是，点击</a:t>
            </a:r>
            <a:r>
              <a:rPr lang="en-US" altLang="zh-CN" dirty="0"/>
              <a:t>Android Studio</a:t>
            </a:r>
            <a:r>
              <a:rPr lang="zh-CN" altLang="zh-CN" dirty="0"/>
              <a:t>导航栏中的</a:t>
            </a:r>
            <a:r>
              <a:rPr lang="en-US" altLang="zh-CN" dirty="0"/>
              <a:t>Tools</a:t>
            </a:r>
            <a:r>
              <a:rPr lang="zh-CN" altLang="zh-CN" dirty="0"/>
              <a:t>→</a:t>
            </a:r>
            <a:r>
              <a:rPr lang="en-US" altLang="zh-CN" dirty="0"/>
              <a:t>Kotlin</a:t>
            </a:r>
            <a:r>
              <a:rPr lang="zh-CN" altLang="zh-CN" dirty="0"/>
              <a:t>→</a:t>
            </a:r>
            <a:r>
              <a:rPr lang="en-US" altLang="zh-CN" dirty="0"/>
              <a:t>Show Kotlin Bytecode</a:t>
            </a:r>
            <a:r>
              <a:rPr lang="zh-CN" altLang="zh-CN" dirty="0"/>
              <a:t>，会显示</a:t>
            </a:r>
            <a:r>
              <a:rPr lang="zh-CN" altLang="en-US" dirty="0"/>
              <a:t>如下</a:t>
            </a:r>
            <a:r>
              <a:rPr lang="zh-CN" altLang="zh-CN" dirty="0"/>
              <a:t>图所示的窗口。</a:t>
            </a:r>
            <a:endParaRPr lang="zh-CN" altLang="en-US" dirty="0"/>
          </a:p>
        </p:txBody>
      </p:sp>
      <p:pic>
        <p:nvPicPr>
          <p:cNvPr id="6" name="图片 5">
            <a:extLst>
              <a:ext uri="{FF2B5EF4-FFF2-40B4-BE49-F238E27FC236}">
                <a16:creationId xmlns:a16="http://schemas.microsoft.com/office/drawing/2014/main" id="{7DE60C8F-B276-452B-BAC7-C2B2B0896A78}"/>
              </a:ext>
            </a:extLst>
          </p:cNvPr>
          <p:cNvPicPr/>
          <p:nvPr/>
        </p:nvPicPr>
        <p:blipFill>
          <a:blip r:embed="rId2">
            <a:extLst>
              <a:ext uri="{28A0092B-C50C-407E-A947-70E740481C1C}">
                <a14:useLocalDpi xmlns:a14="http://schemas.microsoft.com/office/drawing/2010/main" val="0"/>
              </a:ext>
            </a:extLst>
          </a:blip>
          <a:stretch>
            <a:fillRect/>
          </a:stretch>
        </p:blipFill>
        <p:spPr>
          <a:xfrm>
            <a:off x="4490003" y="1883667"/>
            <a:ext cx="3211994" cy="4739323"/>
          </a:xfrm>
          <a:prstGeom prst="rect">
            <a:avLst/>
          </a:prstGeom>
        </p:spPr>
      </p:pic>
    </p:spTree>
    <p:extLst>
      <p:ext uri="{BB962C8B-B14F-4D97-AF65-F5344CB8AC3E}">
        <p14:creationId xmlns:p14="http://schemas.microsoft.com/office/powerpoint/2010/main" val="13684486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en-US" altLang="zh-CN" sz="2400" dirty="0"/>
              <a:t>Kotlin</a:t>
            </a:r>
            <a:r>
              <a:rPr lang="zh-CN" altLang="en-US" sz="2400" dirty="0"/>
              <a:t>代码转换成</a:t>
            </a:r>
            <a:r>
              <a:rPr lang="en-US" altLang="zh-CN" sz="2400" dirty="0"/>
              <a:t>Java</a:t>
            </a:r>
            <a:r>
              <a:rPr lang="zh-CN" altLang="en-US" sz="2400" dirty="0"/>
              <a:t>代码</a:t>
            </a:r>
          </a:p>
        </p:txBody>
      </p:sp>
      <p:sp>
        <p:nvSpPr>
          <p:cNvPr id="4" name="矩形 3">
            <a:extLst>
              <a:ext uri="{FF2B5EF4-FFF2-40B4-BE49-F238E27FC236}">
                <a16:creationId xmlns:a16="http://schemas.microsoft.com/office/drawing/2014/main" id="{46EBBEFA-E585-4C9B-879C-06434BFDF3A9}"/>
              </a:ext>
            </a:extLst>
          </p:cNvPr>
          <p:cNvSpPr/>
          <p:nvPr/>
        </p:nvSpPr>
        <p:spPr>
          <a:xfrm>
            <a:off x="838199" y="1179683"/>
            <a:ext cx="10515600" cy="646331"/>
          </a:xfrm>
          <a:prstGeom prst="rect">
            <a:avLst/>
          </a:prstGeom>
        </p:spPr>
        <p:txBody>
          <a:bodyPr wrap="square">
            <a:spAutoFit/>
          </a:bodyPr>
          <a:lstStyle/>
          <a:p>
            <a:r>
              <a:rPr lang="zh-CN" altLang="en-US" dirty="0"/>
              <a:t>然后点击该窗口左上角的“</a:t>
            </a:r>
            <a:r>
              <a:rPr lang="en-US" altLang="zh-CN" dirty="0"/>
              <a:t>Decompile”</a:t>
            </a:r>
            <a:r>
              <a:rPr lang="zh-CN" altLang="en-US" dirty="0"/>
              <a:t>按钮，就可以将这些</a:t>
            </a:r>
            <a:r>
              <a:rPr lang="en-US" altLang="zh-CN" dirty="0"/>
              <a:t>Kotlin</a:t>
            </a:r>
            <a:r>
              <a:rPr lang="zh-CN" altLang="en-US" dirty="0"/>
              <a:t>字节码反编译成</a:t>
            </a:r>
            <a:r>
              <a:rPr lang="en-US" altLang="zh-CN" dirty="0"/>
              <a:t>Java</a:t>
            </a:r>
            <a:r>
              <a:rPr lang="zh-CN" altLang="en-US" dirty="0"/>
              <a:t>代码，结果如下图所示。</a:t>
            </a:r>
          </a:p>
        </p:txBody>
      </p:sp>
      <p:pic>
        <p:nvPicPr>
          <p:cNvPr id="5" name="图片 4">
            <a:extLst>
              <a:ext uri="{FF2B5EF4-FFF2-40B4-BE49-F238E27FC236}">
                <a16:creationId xmlns:a16="http://schemas.microsoft.com/office/drawing/2014/main" id="{31E125DB-1C88-4CC3-B6CE-3C3117E1B3C2}"/>
              </a:ext>
            </a:extLst>
          </p:cNvPr>
          <p:cNvPicPr/>
          <p:nvPr/>
        </p:nvPicPr>
        <p:blipFill>
          <a:blip r:embed="rId2">
            <a:extLst>
              <a:ext uri="{28A0092B-C50C-407E-A947-70E740481C1C}">
                <a14:useLocalDpi xmlns:a14="http://schemas.microsoft.com/office/drawing/2010/main" val="0"/>
              </a:ext>
            </a:extLst>
          </a:blip>
          <a:stretch>
            <a:fillRect/>
          </a:stretch>
        </p:blipFill>
        <p:spPr>
          <a:xfrm>
            <a:off x="2426965" y="2127511"/>
            <a:ext cx="7338069" cy="4222014"/>
          </a:xfrm>
          <a:prstGeom prst="rect">
            <a:avLst/>
          </a:prstGeom>
        </p:spPr>
      </p:pic>
    </p:spTree>
    <p:extLst>
      <p:ext uri="{BB962C8B-B14F-4D97-AF65-F5344CB8AC3E}">
        <p14:creationId xmlns:p14="http://schemas.microsoft.com/office/powerpoint/2010/main" val="17391120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推荐阅读</a:t>
            </a:r>
          </a:p>
        </p:txBody>
      </p:sp>
      <p:sp>
        <p:nvSpPr>
          <p:cNvPr id="9" name="文本框 8">
            <a:extLst>
              <a:ext uri="{FF2B5EF4-FFF2-40B4-BE49-F238E27FC236}">
                <a16:creationId xmlns:a16="http://schemas.microsoft.com/office/drawing/2014/main" id="{9A2E1361-1C89-3044-BF01-B357496C77AA}"/>
              </a:ext>
            </a:extLst>
          </p:cNvPr>
          <p:cNvSpPr txBox="1"/>
          <p:nvPr/>
        </p:nvSpPr>
        <p:spPr>
          <a:xfrm>
            <a:off x="810000" y="2540000"/>
            <a:ext cx="7274458" cy="1754326"/>
          </a:xfrm>
          <a:prstGeom prst="rect">
            <a:avLst/>
          </a:prstGeom>
          <a:noFill/>
        </p:spPr>
        <p:txBody>
          <a:bodyPr wrap="square" rtlCol="0">
            <a:spAutoFit/>
          </a:bodyPr>
          <a:lstStyle/>
          <a:p>
            <a:r>
              <a:rPr kumimoji="1" lang="en-US" altLang="zh-CN" dirty="0"/>
              <a:t>1.</a:t>
            </a:r>
            <a:r>
              <a:rPr kumimoji="1" lang="zh-CN" altLang="en-US" dirty="0"/>
              <a:t> </a:t>
            </a:r>
            <a:r>
              <a:rPr kumimoji="1" lang="en-US" altLang="zh-CN" dirty="0"/>
              <a:t>《</a:t>
            </a:r>
            <a:r>
              <a:rPr kumimoji="1" lang="zh-CN" altLang="en-US" dirty="0"/>
              <a:t>第一行代码</a:t>
            </a:r>
            <a:r>
              <a:rPr kumimoji="1" lang="en-US" altLang="zh-CN" dirty="0"/>
              <a:t>——Android》</a:t>
            </a:r>
            <a:r>
              <a:rPr kumimoji="1" lang="zh-CN" altLang="en-US" dirty="0"/>
              <a:t>官方主页</a:t>
            </a:r>
            <a:endParaRPr kumimoji="1" lang="en-US" altLang="zh-CN" dirty="0"/>
          </a:p>
          <a:p>
            <a:endParaRPr kumimoji="1" lang="en-US" altLang="zh-CN" dirty="0"/>
          </a:p>
          <a:p>
            <a:r>
              <a:rPr kumimoji="1" lang="en-US" altLang="zh-CN" dirty="0">
                <a:solidFill>
                  <a:srgbClr val="00B0F0"/>
                </a:solidFill>
                <a:hlinkClick r:id="rId2">
                  <a:extLst>
                    <a:ext uri="{A12FA001-AC4F-418D-AE19-62706E023703}">
                      <ahyp:hlinkClr xmlns:ahyp="http://schemas.microsoft.com/office/drawing/2018/hyperlinkcolor" val="tx"/>
                    </a:ext>
                  </a:extLst>
                </a:hlinkClick>
              </a:rPr>
              <a:t>https://www.ituring.com.cn/book/2744</a:t>
            </a:r>
            <a:endParaRPr kumimoji="1" lang="en-US" altLang="zh-CN" dirty="0">
              <a:solidFill>
                <a:srgbClr val="00B0F0"/>
              </a:solidFill>
            </a:endParaRPr>
          </a:p>
          <a:p>
            <a:endParaRPr kumimoji="1" lang="en-US" altLang="zh-CN" dirty="0"/>
          </a:p>
          <a:p>
            <a:r>
              <a:rPr kumimoji="1" lang="en-US" altLang="zh-CN" dirty="0"/>
              <a:t>2.</a:t>
            </a:r>
            <a:r>
              <a:rPr kumimoji="1" lang="zh-CN" altLang="en-US" dirty="0"/>
              <a:t>  郭霖微信公众号</a:t>
            </a:r>
            <a:endParaRPr kumimoji="1" lang="en-US" altLang="zh-CN" dirty="0"/>
          </a:p>
          <a:p>
            <a:endParaRPr kumimoji="1" lang="zh-CN" altLang="en-US" dirty="0"/>
          </a:p>
        </p:txBody>
      </p:sp>
      <p:sp>
        <p:nvSpPr>
          <p:cNvPr id="5" name="标题 1">
            <a:extLst>
              <a:ext uri="{FF2B5EF4-FFF2-40B4-BE49-F238E27FC236}">
                <a16:creationId xmlns:a16="http://schemas.microsoft.com/office/drawing/2014/main" id="{270050F2-651D-41E8-A3B8-05556AAB72CD}"/>
              </a:ext>
            </a:extLst>
          </p:cNvPr>
          <p:cNvSpPr txBox="1">
            <a:spLocks/>
          </p:cNvSpPr>
          <p:nvPr/>
        </p:nvSpPr>
        <p:spPr>
          <a:xfrm>
            <a:off x="838200" y="365125"/>
            <a:ext cx="10515600" cy="513061"/>
          </a:xfrm>
          <a:prstGeom prst="rect">
            <a:avLst/>
          </a:prstGeom>
          <a:effectLst>
            <a:outerShdw blurRad="50800" dir="14400000">
              <a:srgbClr val="000000">
                <a:alpha val="60000"/>
              </a:srgbClr>
            </a:outerShdw>
          </a:effectLst>
        </p:spPr>
        <p:txBody>
          <a:bodyPr vert="horz" lIns="91440" tIns="45720" rIns="91440" bIns="45720" rtlCol="0" anchor="b">
            <a:normAutofit/>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CN" altLang="en-US" sz="2400"/>
              <a:t>推荐阅读</a:t>
            </a:r>
            <a:endParaRPr lang="zh-CN" altLang="en-US" sz="2400" dirty="0"/>
          </a:p>
        </p:txBody>
      </p:sp>
      <p:sp>
        <p:nvSpPr>
          <p:cNvPr id="6" name="文本框 5">
            <a:extLst>
              <a:ext uri="{FF2B5EF4-FFF2-40B4-BE49-F238E27FC236}">
                <a16:creationId xmlns:a16="http://schemas.microsoft.com/office/drawing/2014/main" id="{6AA07B5E-FB5C-4F8F-8756-C7DDEBFC2FC6}"/>
              </a:ext>
            </a:extLst>
          </p:cNvPr>
          <p:cNvSpPr txBox="1"/>
          <p:nvPr/>
        </p:nvSpPr>
        <p:spPr>
          <a:xfrm>
            <a:off x="810000" y="2540000"/>
            <a:ext cx="7274458" cy="1754326"/>
          </a:xfrm>
          <a:prstGeom prst="rect">
            <a:avLst/>
          </a:prstGeom>
          <a:noFill/>
        </p:spPr>
        <p:txBody>
          <a:bodyPr wrap="square" rtlCol="0">
            <a:spAutoFit/>
          </a:bodyPr>
          <a:lstStyle/>
          <a:p>
            <a:r>
              <a:rPr kumimoji="1" lang="en-US" altLang="zh-CN" dirty="0"/>
              <a:t>1.</a:t>
            </a:r>
            <a:r>
              <a:rPr kumimoji="1" lang="zh-CN" altLang="en-US" dirty="0"/>
              <a:t> </a:t>
            </a:r>
            <a:r>
              <a:rPr kumimoji="1" lang="en-US" altLang="zh-CN" dirty="0"/>
              <a:t>《</a:t>
            </a:r>
            <a:r>
              <a:rPr kumimoji="1" lang="zh-CN" altLang="en-US" dirty="0"/>
              <a:t>第一行代码</a:t>
            </a:r>
            <a:r>
              <a:rPr kumimoji="1" lang="en-US" altLang="zh-CN" dirty="0"/>
              <a:t>——Android》</a:t>
            </a:r>
            <a:r>
              <a:rPr kumimoji="1" lang="zh-CN" altLang="en-US" dirty="0"/>
              <a:t>官方主页</a:t>
            </a:r>
            <a:endParaRPr kumimoji="1" lang="en-US" altLang="zh-CN" dirty="0"/>
          </a:p>
          <a:p>
            <a:endParaRPr kumimoji="1" lang="en-US" altLang="zh-CN" dirty="0"/>
          </a:p>
          <a:p>
            <a:r>
              <a:rPr kumimoji="1" lang="en-US" altLang="zh-CN" dirty="0">
                <a:solidFill>
                  <a:srgbClr val="00B0F0"/>
                </a:solidFill>
                <a:hlinkClick r:id="rId2">
                  <a:extLst>
                    <a:ext uri="{A12FA001-AC4F-418D-AE19-62706E023703}">
                      <ahyp:hlinkClr xmlns:ahyp="http://schemas.microsoft.com/office/drawing/2018/hyperlinkcolor" val="tx"/>
                    </a:ext>
                  </a:extLst>
                </a:hlinkClick>
              </a:rPr>
              <a:t>https://www.ituring.com.cn/book/2744</a:t>
            </a:r>
            <a:endParaRPr kumimoji="1" lang="en-US" altLang="zh-CN" dirty="0">
              <a:solidFill>
                <a:srgbClr val="00B0F0"/>
              </a:solidFill>
            </a:endParaRPr>
          </a:p>
          <a:p>
            <a:endParaRPr kumimoji="1" lang="en-US" altLang="zh-CN" dirty="0"/>
          </a:p>
          <a:p>
            <a:r>
              <a:rPr kumimoji="1" lang="en-US" altLang="zh-CN" dirty="0"/>
              <a:t>2.</a:t>
            </a:r>
            <a:r>
              <a:rPr kumimoji="1" lang="zh-CN" altLang="en-US" dirty="0"/>
              <a:t>  郭霖微信公众号</a:t>
            </a:r>
            <a:endParaRPr kumimoji="1" lang="en-US" altLang="zh-CN" dirty="0"/>
          </a:p>
          <a:p>
            <a:endParaRPr kumimoji="1" lang="zh-CN" altLang="en-US" dirty="0"/>
          </a:p>
        </p:txBody>
      </p:sp>
      <p:pic>
        <p:nvPicPr>
          <p:cNvPr id="7" name="图片 6">
            <a:extLst>
              <a:ext uri="{FF2B5EF4-FFF2-40B4-BE49-F238E27FC236}">
                <a16:creationId xmlns:a16="http://schemas.microsoft.com/office/drawing/2014/main" id="{8FE36540-7F7B-418A-934D-A7D997B81F0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117600" y="4098925"/>
            <a:ext cx="1822450" cy="1857215"/>
          </a:xfrm>
          <a:prstGeom prst="rect">
            <a:avLst/>
          </a:prstGeom>
          <a:noFill/>
          <a:ln>
            <a:noFill/>
          </a:ln>
        </p:spPr>
      </p:pic>
      <p:pic>
        <p:nvPicPr>
          <p:cNvPr id="8" name="图片 7" descr="手机屏幕截图&#10;&#10;描述已自动生成">
            <a:extLst>
              <a:ext uri="{FF2B5EF4-FFF2-40B4-BE49-F238E27FC236}">
                <a16:creationId xmlns:a16="http://schemas.microsoft.com/office/drawing/2014/main" id="{AF63C851-622F-44FC-92BC-A75A28A8BC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3601" y="2317750"/>
            <a:ext cx="3462516" cy="3816350"/>
          </a:xfrm>
          <a:prstGeom prst="rect">
            <a:avLst/>
          </a:prstGeom>
        </p:spPr>
      </p:pic>
    </p:spTree>
    <p:extLst>
      <p:ext uri="{BB962C8B-B14F-4D97-AF65-F5344CB8AC3E}">
        <p14:creationId xmlns:p14="http://schemas.microsoft.com/office/powerpoint/2010/main" val="11011134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90F0C-E588-4A18-A32C-7836EDB3B332}"/>
              </a:ext>
            </a:extLst>
          </p:cNvPr>
          <p:cNvSpPr>
            <a:spLocks noGrp="1"/>
          </p:cNvSpPr>
          <p:nvPr>
            <p:ph type="ctrTitle"/>
          </p:nvPr>
        </p:nvSpPr>
        <p:spPr>
          <a:xfrm>
            <a:off x="1540598" y="3163750"/>
            <a:ext cx="9110804" cy="530500"/>
          </a:xfrm>
        </p:spPr>
        <p:txBody>
          <a:bodyPr>
            <a:normAutofit fontScale="90000"/>
          </a:bodyPr>
          <a:lstStyle/>
          <a:p>
            <a:r>
              <a:rPr lang="zh-CN" altLang="en-US" sz="3200" dirty="0"/>
              <a:t>结束</a:t>
            </a:r>
          </a:p>
        </p:txBody>
      </p:sp>
    </p:spTree>
    <p:extLst>
      <p:ext uri="{BB962C8B-B14F-4D97-AF65-F5344CB8AC3E}">
        <p14:creationId xmlns:p14="http://schemas.microsoft.com/office/powerpoint/2010/main" val="1389320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全局获取</a:t>
            </a:r>
            <a:r>
              <a:rPr lang="en-US" altLang="zh-CN" sz="2400" dirty="0"/>
              <a:t>Context</a:t>
            </a:r>
            <a:r>
              <a:rPr lang="zh-CN" altLang="en-US" sz="2400" dirty="0"/>
              <a:t>的技巧</a:t>
            </a:r>
          </a:p>
        </p:txBody>
      </p:sp>
      <p:sp>
        <p:nvSpPr>
          <p:cNvPr id="7" name="矩形 6">
            <a:extLst>
              <a:ext uri="{FF2B5EF4-FFF2-40B4-BE49-F238E27FC236}">
                <a16:creationId xmlns:a16="http://schemas.microsoft.com/office/drawing/2014/main" id="{E3C43B30-389C-4E50-8937-49293C364D5B}"/>
              </a:ext>
            </a:extLst>
          </p:cNvPr>
          <p:cNvSpPr/>
          <p:nvPr/>
        </p:nvSpPr>
        <p:spPr>
          <a:xfrm>
            <a:off x="838199" y="2176296"/>
            <a:ext cx="10515600" cy="923330"/>
          </a:xfrm>
          <a:prstGeom prst="rect">
            <a:avLst/>
          </a:prstGeom>
        </p:spPr>
        <p:txBody>
          <a:bodyPr wrap="square">
            <a:spAutoFit/>
          </a:bodyPr>
          <a:lstStyle/>
          <a:p>
            <a:r>
              <a:rPr lang="zh-CN" altLang="en-US" dirty="0"/>
              <a:t>接下来我们还需要告知系统，当程序启动的时候应该初始化</a:t>
            </a:r>
            <a:r>
              <a:rPr lang="en-US" altLang="zh-CN" dirty="0" err="1"/>
              <a:t>MyApplication</a:t>
            </a:r>
            <a:r>
              <a:rPr lang="zh-CN" altLang="en-US" dirty="0"/>
              <a:t>类，而不是默认的</a:t>
            </a:r>
            <a:r>
              <a:rPr lang="en-US" altLang="zh-CN" dirty="0"/>
              <a:t>Application</a:t>
            </a:r>
            <a:r>
              <a:rPr lang="zh-CN" altLang="en-US" dirty="0"/>
              <a:t>类。这一步也很简单，在</a:t>
            </a:r>
            <a:r>
              <a:rPr lang="en-US" altLang="zh-CN" dirty="0"/>
              <a:t>AndroidManifest.xml</a:t>
            </a:r>
            <a:r>
              <a:rPr lang="zh-CN" altLang="en-US" dirty="0"/>
              <a:t>文件的</a:t>
            </a:r>
            <a:r>
              <a:rPr lang="en-US" altLang="zh-CN" dirty="0"/>
              <a:t>&lt;application&gt;</a:t>
            </a:r>
            <a:r>
              <a:rPr lang="zh-CN" altLang="en-US" dirty="0"/>
              <a:t>标签下进行指定就可以了，代码如下所示：</a:t>
            </a:r>
          </a:p>
        </p:txBody>
      </p:sp>
      <p:sp>
        <p:nvSpPr>
          <p:cNvPr id="4" name="矩形 3">
            <a:extLst>
              <a:ext uri="{FF2B5EF4-FFF2-40B4-BE49-F238E27FC236}">
                <a16:creationId xmlns:a16="http://schemas.microsoft.com/office/drawing/2014/main" id="{FC177EE0-F78D-4EF2-9A35-F79D218C066B}"/>
              </a:ext>
            </a:extLst>
          </p:cNvPr>
          <p:cNvSpPr/>
          <p:nvPr/>
        </p:nvSpPr>
        <p:spPr>
          <a:xfrm>
            <a:off x="838199" y="3174813"/>
            <a:ext cx="10515600" cy="2893100"/>
          </a:xfrm>
          <a:prstGeom prst="rect">
            <a:avLst/>
          </a:prstGeom>
        </p:spPr>
        <p:txBody>
          <a:bodyPr wrap="square">
            <a:spAutoFit/>
          </a:bodyPr>
          <a:lstStyle/>
          <a:p>
            <a:r>
              <a:rPr lang="zh-CN" altLang="en-US" sz="1400" dirty="0"/>
              <a:t>&lt;manifest xmlns:android="http://schemas.android.com/apk/res/android"</a:t>
            </a:r>
          </a:p>
          <a:p>
            <a:r>
              <a:rPr lang="zh-CN" altLang="en-US" sz="1400" dirty="0"/>
              <a:t>    package="com.example.materialtest"&gt;</a:t>
            </a:r>
          </a:p>
          <a:p>
            <a:r>
              <a:rPr lang="zh-CN" altLang="en-US" sz="1400" dirty="0"/>
              <a:t>    &lt;application</a:t>
            </a:r>
          </a:p>
          <a:p>
            <a:r>
              <a:rPr lang="zh-CN" altLang="en-US" sz="1400" dirty="0"/>
              <a:t>        </a:t>
            </a:r>
            <a:r>
              <a:rPr lang="zh-CN" altLang="en-US" sz="1400" b="1" dirty="0"/>
              <a:t>android:name=".MyApplication"</a:t>
            </a:r>
          </a:p>
          <a:p>
            <a:r>
              <a:rPr lang="zh-CN" altLang="en-US" sz="1400" dirty="0"/>
              <a:t>        android:allowBackup="true"</a:t>
            </a:r>
          </a:p>
          <a:p>
            <a:r>
              <a:rPr lang="zh-CN" altLang="en-US" sz="1400" dirty="0"/>
              <a:t>        android:icon="@mipmap/ic_launcher"</a:t>
            </a:r>
          </a:p>
          <a:p>
            <a:r>
              <a:rPr lang="zh-CN" altLang="en-US" sz="1400" dirty="0"/>
              <a:t>        android:label="@string/app_name"</a:t>
            </a:r>
          </a:p>
          <a:p>
            <a:r>
              <a:rPr lang="zh-CN" altLang="en-US" sz="1400" dirty="0"/>
              <a:t>        android:roundIcon="@mipmap/ic_launcher_round"</a:t>
            </a:r>
          </a:p>
          <a:p>
            <a:r>
              <a:rPr lang="zh-CN" altLang="en-US" sz="1400" dirty="0"/>
              <a:t>        android:supportsRtl="true"</a:t>
            </a:r>
          </a:p>
          <a:p>
            <a:r>
              <a:rPr lang="zh-CN" altLang="en-US" sz="1400" dirty="0"/>
              <a:t>        android:theme="@style/AppTheme"&gt;</a:t>
            </a:r>
          </a:p>
          <a:p>
            <a:r>
              <a:rPr lang="zh-CN" altLang="en-US" sz="1400" dirty="0"/>
              <a:t>        …</a:t>
            </a:r>
          </a:p>
          <a:p>
            <a:r>
              <a:rPr lang="zh-CN" altLang="en-US" sz="1400" dirty="0"/>
              <a:t>    &lt;/application&gt;</a:t>
            </a:r>
          </a:p>
          <a:p>
            <a:r>
              <a:rPr lang="zh-CN" altLang="en-US" sz="1400" dirty="0"/>
              <a:t>&lt;/manifest&gt;</a:t>
            </a:r>
          </a:p>
        </p:txBody>
      </p:sp>
      <p:sp>
        <p:nvSpPr>
          <p:cNvPr id="6" name="矩形 5">
            <a:extLst>
              <a:ext uri="{FF2B5EF4-FFF2-40B4-BE49-F238E27FC236}">
                <a16:creationId xmlns:a16="http://schemas.microsoft.com/office/drawing/2014/main" id="{DB1ECB28-5D37-4113-90C0-414CC4E5AF7D}"/>
              </a:ext>
            </a:extLst>
          </p:cNvPr>
          <p:cNvSpPr/>
          <p:nvPr/>
        </p:nvSpPr>
        <p:spPr>
          <a:xfrm>
            <a:off x="838200" y="6112637"/>
            <a:ext cx="10515599" cy="646331"/>
          </a:xfrm>
          <a:prstGeom prst="rect">
            <a:avLst/>
          </a:prstGeom>
        </p:spPr>
        <p:txBody>
          <a:bodyPr wrap="square">
            <a:spAutoFit/>
          </a:bodyPr>
          <a:lstStyle/>
          <a:p>
            <a:r>
              <a:rPr lang="zh-CN" altLang="en-US" dirty="0"/>
              <a:t>这样我们就实现了一种全局获取Context的机制，之后不管你想在项目的任何地方使用Context，只需要调用一下MyApplication.context就可以了。</a:t>
            </a:r>
          </a:p>
        </p:txBody>
      </p:sp>
    </p:spTree>
    <p:extLst>
      <p:ext uri="{BB962C8B-B14F-4D97-AF65-F5344CB8AC3E}">
        <p14:creationId xmlns:p14="http://schemas.microsoft.com/office/powerpoint/2010/main" val="1161605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90F0C-E588-4A18-A32C-7836EDB3B332}"/>
              </a:ext>
            </a:extLst>
          </p:cNvPr>
          <p:cNvSpPr>
            <a:spLocks noGrp="1"/>
          </p:cNvSpPr>
          <p:nvPr>
            <p:ph type="ctrTitle"/>
          </p:nvPr>
        </p:nvSpPr>
        <p:spPr>
          <a:xfrm>
            <a:off x="1536071" y="3145206"/>
            <a:ext cx="9119857" cy="567587"/>
          </a:xfrm>
        </p:spPr>
        <p:txBody>
          <a:bodyPr>
            <a:normAutofit fontScale="90000"/>
          </a:bodyPr>
          <a:lstStyle/>
          <a:p>
            <a:r>
              <a:rPr lang="zh-CN" altLang="en-US" sz="3200" dirty="0"/>
              <a:t>使用</a:t>
            </a:r>
            <a:r>
              <a:rPr lang="en-US" altLang="zh-CN" sz="3200" dirty="0"/>
              <a:t>Intent</a:t>
            </a:r>
            <a:r>
              <a:rPr lang="zh-CN" altLang="en-US" sz="3200" dirty="0"/>
              <a:t>传递对象</a:t>
            </a:r>
          </a:p>
        </p:txBody>
      </p:sp>
    </p:spTree>
    <p:extLst>
      <p:ext uri="{BB962C8B-B14F-4D97-AF65-F5344CB8AC3E}">
        <p14:creationId xmlns:p14="http://schemas.microsoft.com/office/powerpoint/2010/main" val="60116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zh-CN" altLang="en-US" sz="2400" dirty="0"/>
              <a:t>使用</a:t>
            </a:r>
            <a:r>
              <a:rPr lang="en-US" altLang="zh-CN" sz="2400" dirty="0"/>
              <a:t>Intent</a:t>
            </a:r>
            <a:r>
              <a:rPr lang="zh-CN" altLang="en-US" sz="2400" dirty="0"/>
              <a:t>传递对象</a:t>
            </a:r>
          </a:p>
        </p:txBody>
      </p:sp>
      <p:sp>
        <p:nvSpPr>
          <p:cNvPr id="7" name="矩形 6">
            <a:extLst>
              <a:ext uri="{FF2B5EF4-FFF2-40B4-BE49-F238E27FC236}">
                <a16:creationId xmlns:a16="http://schemas.microsoft.com/office/drawing/2014/main" id="{E3C43B30-389C-4E50-8937-49293C364D5B}"/>
              </a:ext>
            </a:extLst>
          </p:cNvPr>
          <p:cNvSpPr/>
          <p:nvPr/>
        </p:nvSpPr>
        <p:spPr>
          <a:xfrm>
            <a:off x="838200" y="2465098"/>
            <a:ext cx="10515600" cy="369332"/>
          </a:xfrm>
          <a:prstGeom prst="rect">
            <a:avLst/>
          </a:prstGeom>
        </p:spPr>
        <p:txBody>
          <a:bodyPr wrap="square">
            <a:spAutoFit/>
          </a:bodyPr>
          <a:lstStyle/>
          <a:p>
            <a:r>
              <a:rPr lang="zh-CN" altLang="en-US" dirty="0"/>
              <a:t>使用</a:t>
            </a:r>
            <a:r>
              <a:rPr lang="en-US" altLang="zh-CN" dirty="0"/>
              <a:t>Intent</a:t>
            </a:r>
            <a:r>
              <a:rPr lang="zh-CN" altLang="en-US" dirty="0"/>
              <a:t>来传递对象通常有两种实现方式：</a:t>
            </a:r>
            <a:r>
              <a:rPr lang="en-US" altLang="zh-CN" dirty="0"/>
              <a:t>Serializable</a:t>
            </a:r>
            <a:r>
              <a:rPr lang="zh-CN" altLang="en-US" dirty="0"/>
              <a:t>和</a:t>
            </a:r>
            <a:r>
              <a:rPr lang="en-US" altLang="zh-CN" dirty="0" err="1"/>
              <a:t>Parcelable</a:t>
            </a:r>
            <a:r>
              <a:rPr lang="zh-CN" altLang="en-US" dirty="0"/>
              <a:t>。</a:t>
            </a:r>
          </a:p>
        </p:txBody>
      </p:sp>
    </p:spTree>
    <p:extLst>
      <p:ext uri="{BB962C8B-B14F-4D97-AF65-F5344CB8AC3E}">
        <p14:creationId xmlns:p14="http://schemas.microsoft.com/office/powerpoint/2010/main" val="1255530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en-US" altLang="zh-CN" sz="2400" dirty="0"/>
              <a:t>Serializable</a:t>
            </a:r>
            <a:r>
              <a:rPr lang="zh-CN" altLang="en-US" sz="2400" dirty="0"/>
              <a:t>方式</a:t>
            </a:r>
          </a:p>
        </p:txBody>
      </p:sp>
      <p:sp>
        <p:nvSpPr>
          <p:cNvPr id="7" name="矩形 6">
            <a:extLst>
              <a:ext uri="{FF2B5EF4-FFF2-40B4-BE49-F238E27FC236}">
                <a16:creationId xmlns:a16="http://schemas.microsoft.com/office/drawing/2014/main" id="{E3C43B30-389C-4E50-8937-49293C364D5B}"/>
              </a:ext>
            </a:extLst>
          </p:cNvPr>
          <p:cNvSpPr/>
          <p:nvPr/>
        </p:nvSpPr>
        <p:spPr>
          <a:xfrm>
            <a:off x="742665" y="2342269"/>
            <a:ext cx="10515600" cy="1477328"/>
          </a:xfrm>
          <a:prstGeom prst="rect">
            <a:avLst/>
          </a:prstGeom>
        </p:spPr>
        <p:txBody>
          <a:bodyPr wrap="square">
            <a:spAutoFit/>
          </a:bodyPr>
          <a:lstStyle/>
          <a:p>
            <a:r>
              <a:rPr lang="en-US" altLang="zh-CN" dirty="0"/>
              <a:t>Serializable</a:t>
            </a:r>
            <a:r>
              <a:rPr lang="zh-CN" altLang="en-US" dirty="0"/>
              <a:t>是序列化的意思，表示将一个对象转换成可存储或可传输的状态。序列化后的对象可以在网络上进行传输，也可以存储到本地。至于序列化的方法非常很简单，只需要让一个类去实现</a:t>
            </a:r>
            <a:r>
              <a:rPr lang="en-US" altLang="zh-CN" dirty="0"/>
              <a:t>Serializable</a:t>
            </a:r>
            <a:r>
              <a:rPr lang="zh-CN" altLang="en-US" dirty="0"/>
              <a:t>这个接口就可以了。</a:t>
            </a:r>
            <a:endParaRPr lang="en-US" altLang="zh-CN" dirty="0"/>
          </a:p>
          <a:p>
            <a:endParaRPr lang="en-US" altLang="zh-CN" dirty="0"/>
          </a:p>
          <a:p>
            <a:r>
              <a:rPr lang="zh-CN" altLang="en-US" dirty="0"/>
              <a:t>比如说有一个</a:t>
            </a:r>
            <a:r>
              <a:rPr lang="en-US" altLang="zh-CN" dirty="0"/>
              <a:t>Person</a:t>
            </a:r>
            <a:r>
              <a:rPr lang="zh-CN" altLang="en-US" dirty="0"/>
              <a:t>类，其中包含了</a:t>
            </a:r>
            <a:r>
              <a:rPr lang="en-US" altLang="zh-CN" dirty="0"/>
              <a:t>name</a:t>
            </a:r>
            <a:r>
              <a:rPr lang="zh-CN" altLang="en-US" dirty="0"/>
              <a:t>和</a:t>
            </a:r>
            <a:r>
              <a:rPr lang="en-US" altLang="zh-CN" dirty="0"/>
              <a:t>age</a:t>
            </a:r>
            <a:r>
              <a:rPr lang="zh-CN" altLang="en-US" dirty="0"/>
              <a:t>这两个字段，如果想要将它序列化，就可以这样写：</a:t>
            </a:r>
          </a:p>
        </p:txBody>
      </p:sp>
      <p:sp>
        <p:nvSpPr>
          <p:cNvPr id="3" name="矩形 2">
            <a:extLst>
              <a:ext uri="{FF2B5EF4-FFF2-40B4-BE49-F238E27FC236}">
                <a16:creationId xmlns:a16="http://schemas.microsoft.com/office/drawing/2014/main" id="{723DE8C1-4568-409B-B8FC-46354A4E69F6}"/>
              </a:ext>
            </a:extLst>
          </p:cNvPr>
          <p:cNvSpPr/>
          <p:nvPr/>
        </p:nvSpPr>
        <p:spPr>
          <a:xfrm>
            <a:off x="838200" y="4074481"/>
            <a:ext cx="6096000" cy="954107"/>
          </a:xfrm>
          <a:prstGeom prst="rect">
            <a:avLst/>
          </a:prstGeom>
        </p:spPr>
        <p:txBody>
          <a:bodyPr>
            <a:spAutoFit/>
          </a:bodyPr>
          <a:lstStyle/>
          <a:p>
            <a:r>
              <a:rPr lang="zh-CN" altLang="en-US" sz="1400" dirty="0"/>
              <a:t>class Person : </a:t>
            </a:r>
            <a:r>
              <a:rPr lang="zh-CN" altLang="en-US" sz="1400" b="1" dirty="0"/>
              <a:t>Serializable</a:t>
            </a:r>
            <a:r>
              <a:rPr lang="zh-CN" altLang="en-US" sz="1400" dirty="0"/>
              <a:t> {</a:t>
            </a:r>
          </a:p>
          <a:p>
            <a:r>
              <a:rPr lang="zh-CN" altLang="en-US" sz="1400" dirty="0"/>
              <a:t>    var name = ""</a:t>
            </a:r>
          </a:p>
          <a:p>
            <a:r>
              <a:rPr lang="zh-CN" altLang="en-US" sz="1400" dirty="0"/>
              <a:t>    var age = 0</a:t>
            </a:r>
          </a:p>
          <a:p>
            <a:r>
              <a:rPr lang="zh-CN" altLang="en-US" sz="1400" dirty="0"/>
              <a:t>}</a:t>
            </a:r>
          </a:p>
        </p:txBody>
      </p:sp>
    </p:spTree>
    <p:extLst>
      <p:ext uri="{BB962C8B-B14F-4D97-AF65-F5344CB8AC3E}">
        <p14:creationId xmlns:p14="http://schemas.microsoft.com/office/powerpoint/2010/main" val="3567387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en-US" altLang="zh-CN" sz="2400" dirty="0"/>
              <a:t>Serializable</a:t>
            </a:r>
            <a:r>
              <a:rPr lang="zh-CN" altLang="en-US" sz="2400" dirty="0"/>
              <a:t>方式</a:t>
            </a:r>
          </a:p>
        </p:txBody>
      </p:sp>
      <p:sp>
        <p:nvSpPr>
          <p:cNvPr id="7" name="矩形 6">
            <a:extLst>
              <a:ext uri="{FF2B5EF4-FFF2-40B4-BE49-F238E27FC236}">
                <a16:creationId xmlns:a16="http://schemas.microsoft.com/office/drawing/2014/main" id="{E3C43B30-389C-4E50-8937-49293C364D5B}"/>
              </a:ext>
            </a:extLst>
          </p:cNvPr>
          <p:cNvSpPr/>
          <p:nvPr/>
        </p:nvSpPr>
        <p:spPr>
          <a:xfrm>
            <a:off x="838197" y="2236996"/>
            <a:ext cx="10515600" cy="369332"/>
          </a:xfrm>
          <a:prstGeom prst="rect">
            <a:avLst/>
          </a:prstGeom>
        </p:spPr>
        <p:txBody>
          <a:bodyPr wrap="square">
            <a:spAutoFit/>
          </a:bodyPr>
          <a:lstStyle/>
          <a:p>
            <a:r>
              <a:rPr lang="zh-CN" altLang="en-US" dirty="0"/>
              <a:t>然后在</a:t>
            </a:r>
            <a:r>
              <a:rPr lang="en-US" altLang="zh-CN" dirty="0" err="1"/>
              <a:t>FirstActivity</a:t>
            </a:r>
            <a:r>
              <a:rPr lang="zh-CN" altLang="en-US" dirty="0"/>
              <a:t>中可以通过如下方式传递对象：</a:t>
            </a:r>
          </a:p>
        </p:txBody>
      </p:sp>
      <p:sp>
        <p:nvSpPr>
          <p:cNvPr id="3" name="矩形 2">
            <a:extLst>
              <a:ext uri="{FF2B5EF4-FFF2-40B4-BE49-F238E27FC236}">
                <a16:creationId xmlns:a16="http://schemas.microsoft.com/office/drawing/2014/main" id="{723DE8C1-4568-409B-B8FC-46354A4E69F6}"/>
              </a:ext>
            </a:extLst>
          </p:cNvPr>
          <p:cNvSpPr/>
          <p:nvPr/>
        </p:nvSpPr>
        <p:spPr>
          <a:xfrm>
            <a:off x="838197" y="2721530"/>
            <a:ext cx="6096000" cy="1384995"/>
          </a:xfrm>
          <a:prstGeom prst="rect">
            <a:avLst/>
          </a:prstGeom>
        </p:spPr>
        <p:txBody>
          <a:bodyPr>
            <a:spAutoFit/>
          </a:bodyPr>
          <a:lstStyle/>
          <a:p>
            <a:r>
              <a:rPr lang="en-US" altLang="zh-CN" sz="1400" dirty="0" err="1"/>
              <a:t>val</a:t>
            </a:r>
            <a:r>
              <a:rPr lang="en-US" altLang="zh-CN" sz="1400" dirty="0"/>
              <a:t> person = Person()</a:t>
            </a:r>
          </a:p>
          <a:p>
            <a:r>
              <a:rPr lang="en-US" altLang="zh-CN" sz="1400" dirty="0"/>
              <a:t>person.name = "Tom"</a:t>
            </a:r>
          </a:p>
          <a:p>
            <a:r>
              <a:rPr lang="en-US" altLang="zh-CN" sz="1400" dirty="0" err="1"/>
              <a:t>person.age</a:t>
            </a:r>
            <a:r>
              <a:rPr lang="en-US" altLang="zh-CN" sz="1400" dirty="0"/>
              <a:t> = 20</a:t>
            </a:r>
          </a:p>
          <a:p>
            <a:r>
              <a:rPr lang="en-US" altLang="zh-CN" sz="1400" dirty="0" err="1"/>
              <a:t>val</a:t>
            </a:r>
            <a:r>
              <a:rPr lang="en-US" altLang="zh-CN" sz="1400" dirty="0"/>
              <a:t> intent = Intent(this, </a:t>
            </a:r>
            <a:r>
              <a:rPr lang="en-US" altLang="zh-CN" sz="1400" dirty="0" err="1"/>
              <a:t>SecondActivity</a:t>
            </a:r>
            <a:r>
              <a:rPr lang="en-US" altLang="zh-CN" sz="1400" dirty="0"/>
              <a:t>::class.java)</a:t>
            </a:r>
          </a:p>
          <a:p>
            <a:r>
              <a:rPr lang="en-US" altLang="zh-CN" sz="1400" b="1" dirty="0" err="1"/>
              <a:t>intent.putExtra</a:t>
            </a:r>
            <a:r>
              <a:rPr lang="en-US" altLang="zh-CN" sz="1400" b="1" dirty="0"/>
              <a:t>("</a:t>
            </a:r>
            <a:r>
              <a:rPr lang="en-US" altLang="zh-CN" sz="1400" b="1" dirty="0" err="1"/>
              <a:t>person_data</a:t>
            </a:r>
            <a:r>
              <a:rPr lang="en-US" altLang="zh-CN" sz="1400" b="1" dirty="0"/>
              <a:t>", person)</a:t>
            </a:r>
          </a:p>
          <a:p>
            <a:r>
              <a:rPr lang="en-US" altLang="zh-CN" sz="1400" dirty="0" err="1"/>
              <a:t>startActivity</a:t>
            </a:r>
            <a:r>
              <a:rPr lang="en-US" altLang="zh-CN" sz="1400" dirty="0"/>
              <a:t>(intent)</a:t>
            </a:r>
          </a:p>
        </p:txBody>
      </p:sp>
      <p:sp>
        <p:nvSpPr>
          <p:cNvPr id="4" name="矩形 3">
            <a:extLst>
              <a:ext uri="{FF2B5EF4-FFF2-40B4-BE49-F238E27FC236}">
                <a16:creationId xmlns:a16="http://schemas.microsoft.com/office/drawing/2014/main" id="{8F995B65-EEC7-47E2-8E2F-1A9D27889A2C}"/>
              </a:ext>
            </a:extLst>
          </p:cNvPr>
          <p:cNvSpPr/>
          <p:nvPr/>
        </p:nvSpPr>
        <p:spPr>
          <a:xfrm>
            <a:off x="838197" y="4202745"/>
            <a:ext cx="10515599" cy="369332"/>
          </a:xfrm>
          <a:prstGeom prst="rect">
            <a:avLst/>
          </a:prstGeom>
        </p:spPr>
        <p:txBody>
          <a:bodyPr wrap="square">
            <a:spAutoFit/>
          </a:bodyPr>
          <a:lstStyle/>
          <a:p>
            <a:r>
              <a:rPr lang="zh-CN" altLang="en-US" dirty="0"/>
              <a:t>在SecondActivity中即可使用如下方式获取对象：</a:t>
            </a:r>
          </a:p>
        </p:txBody>
      </p:sp>
      <p:sp>
        <p:nvSpPr>
          <p:cNvPr id="5" name="矩形 4">
            <a:extLst>
              <a:ext uri="{FF2B5EF4-FFF2-40B4-BE49-F238E27FC236}">
                <a16:creationId xmlns:a16="http://schemas.microsoft.com/office/drawing/2014/main" id="{A8AB8DF9-0279-4783-A70D-ADE3C7FED5E3}"/>
              </a:ext>
            </a:extLst>
          </p:cNvPr>
          <p:cNvSpPr/>
          <p:nvPr/>
        </p:nvSpPr>
        <p:spPr>
          <a:xfrm>
            <a:off x="838197" y="4687279"/>
            <a:ext cx="10515599" cy="307777"/>
          </a:xfrm>
          <a:prstGeom prst="rect">
            <a:avLst/>
          </a:prstGeom>
        </p:spPr>
        <p:txBody>
          <a:bodyPr wrap="square">
            <a:spAutoFit/>
          </a:bodyPr>
          <a:lstStyle/>
          <a:p>
            <a:r>
              <a:rPr lang="zh-CN" altLang="en-US" sz="1400" dirty="0"/>
              <a:t>val person = intent.getSerializableExtra("person_data") as Person</a:t>
            </a:r>
          </a:p>
        </p:txBody>
      </p:sp>
    </p:spTree>
    <p:extLst>
      <p:ext uri="{BB962C8B-B14F-4D97-AF65-F5344CB8AC3E}">
        <p14:creationId xmlns:p14="http://schemas.microsoft.com/office/powerpoint/2010/main" val="2099501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8F25F-2BA6-4C59-93C9-F38AAB3DDFFA}"/>
              </a:ext>
            </a:extLst>
          </p:cNvPr>
          <p:cNvSpPr>
            <a:spLocks noGrp="1"/>
          </p:cNvSpPr>
          <p:nvPr>
            <p:ph type="title"/>
          </p:nvPr>
        </p:nvSpPr>
        <p:spPr>
          <a:xfrm>
            <a:off x="838200" y="365125"/>
            <a:ext cx="10515600" cy="513061"/>
          </a:xfrm>
        </p:spPr>
        <p:txBody>
          <a:bodyPr>
            <a:normAutofit/>
          </a:bodyPr>
          <a:lstStyle/>
          <a:p>
            <a:r>
              <a:rPr lang="en-US" altLang="zh-CN" sz="2400" dirty="0" err="1"/>
              <a:t>Parcelable</a:t>
            </a:r>
            <a:r>
              <a:rPr lang="zh-CN" altLang="en-US" sz="2400" dirty="0"/>
              <a:t>方式</a:t>
            </a:r>
          </a:p>
        </p:txBody>
      </p:sp>
      <p:sp>
        <p:nvSpPr>
          <p:cNvPr id="7" name="矩形 6">
            <a:extLst>
              <a:ext uri="{FF2B5EF4-FFF2-40B4-BE49-F238E27FC236}">
                <a16:creationId xmlns:a16="http://schemas.microsoft.com/office/drawing/2014/main" id="{E3C43B30-389C-4E50-8937-49293C364D5B}"/>
              </a:ext>
            </a:extLst>
          </p:cNvPr>
          <p:cNvSpPr/>
          <p:nvPr/>
        </p:nvSpPr>
        <p:spPr>
          <a:xfrm>
            <a:off x="688074" y="2314624"/>
            <a:ext cx="10515600" cy="1477328"/>
          </a:xfrm>
          <a:prstGeom prst="rect">
            <a:avLst/>
          </a:prstGeom>
        </p:spPr>
        <p:txBody>
          <a:bodyPr wrap="square">
            <a:spAutoFit/>
          </a:bodyPr>
          <a:lstStyle/>
          <a:p>
            <a:r>
              <a:rPr lang="en-US" altLang="zh-CN" dirty="0" err="1"/>
              <a:t>Parcelable</a:t>
            </a:r>
            <a:r>
              <a:rPr lang="zh-CN" altLang="en-US" dirty="0"/>
              <a:t>方式的实现原理是将一个完整的对象进行分解，而分解后的每一部分都是</a:t>
            </a:r>
            <a:r>
              <a:rPr lang="en-US" altLang="zh-CN" dirty="0"/>
              <a:t>Intent</a:t>
            </a:r>
            <a:r>
              <a:rPr lang="zh-CN" altLang="en-US" dirty="0"/>
              <a:t>所支持的数据类型，这样就能实现传递对象的功能了。</a:t>
            </a:r>
            <a:endParaRPr lang="en-US" altLang="zh-CN" dirty="0"/>
          </a:p>
          <a:p>
            <a:endParaRPr lang="en-US" altLang="zh-CN" dirty="0"/>
          </a:p>
          <a:p>
            <a:r>
              <a:rPr lang="zh-CN" altLang="en-US" dirty="0"/>
              <a:t>修改</a:t>
            </a:r>
            <a:r>
              <a:rPr lang="en-US" altLang="zh-CN" dirty="0"/>
              <a:t>Person</a:t>
            </a:r>
            <a:r>
              <a:rPr lang="zh-CN" altLang="en-US" dirty="0"/>
              <a:t>类的中代码，让它实现</a:t>
            </a:r>
            <a:r>
              <a:rPr lang="en-US" altLang="zh-CN" dirty="0" err="1"/>
              <a:t>Parcelable</a:t>
            </a:r>
            <a:r>
              <a:rPr lang="en-US" altLang="zh-CN" dirty="0"/>
              <a:t> </a:t>
            </a:r>
            <a:r>
              <a:rPr lang="zh-CN" altLang="en-US" dirty="0"/>
              <a:t>接口，并将</a:t>
            </a:r>
            <a:r>
              <a:rPr lang="en-US" altLang="zh-CN" dirty="0"/>
              <a:t>name</a:t>
            </a:r>
            <a:r>
              <a:rPr lang="zh-CN" altLang="en-US" dirty="0"/>
              <a:t>和</a:t>
            </a:r>
            <a:r>
              <a:rPr lang="en-US" altLang="zh-CN" dirty="0"/>
              <a:t>age</a:t>
            </a:r>
            <a:r>
              <a:rPr lang="zh-CN" altLang="en-US" dirty="0"/>
              <a:t>这两个字段移动到主构造函数中，然后给</a:t>
            </a:r>
            <a:r>
              <a:rPr lang="en-US" altLang="zh-CN" dirty="0"/>
              <a:t>Person</a:t>
            </a:r>
            <a:r>
              <a:rPr lang="zh-CN" altLang="en-US" dirty="0"/>
              <a:t>类添加一个</a:t>
            </a:r>
            <a:r>
              <a:rPr lang="en-US" altLang="zh-CN" dirty="0"/>
              <a:t>@</a:t>
            </a:r>
            <a:r>
              <a:rPr lang="en-US" altLang="zh-CN" dirty="0" err="1"/>
              <a:t>Parcelize</a:t>
            </a:r>
            <a:r>
              <a:rPr lang="zh-CN" altLang="en-US" dirty="0"/>
              <a:t>注解即可：</a:t>
            </a:r>
          </a:p>
        </p:txBody>
      </p:sp>
      <p:sp>
        <p:nvSpPr>
          <p:cNvPr id="3" name="矩形 2">
            <a:extLst>
              <a:ext uri="{FF2B5EF4-FFF2-40B4-BE49-F238E27FC236}">
                <a16:creationId xmlns:a16="http://schemas.microsoft.com/office/drawing/2014/main" id="{723DE8C1-4568-409B-B8FC-46354A4E69F6}"/>
              </a:ext>
            </a:extLst>
          </p:cNvPr>
          <p:cNvSpPr/>
          <p:nvPr/>
        </p:nvSpPr>
        <p:spPr>
          <a:xfrm>
            <a:off x="838200" y="3954041"/>
            <a:ext cx="6096000" cy="523220"/>
          </a:xfrm>
          <a:prstGeom prst="rect">
            <a:avLst/>
          </a:prstGeom>
        </p:spPr>
        <p:txBody>
          <a:bodyPr>
            <a:spAutoFit/>
          </a:bodyPr>
          <a:lstStyle/>
          <a:p>
            <a:r>
              <a:rPr lang="en-US" altLang="zh-CN" sz="1400" b="1" dirty="0"/>
              <a:t>@</a:t>
            </a:r>
            <a:r>
              <a:rPr lang="en-US" altLang="zh-CN" sz="1400" b="1" dirty="0" err="1"/>
              <a:t>Parcelize</a:t>
            </a:r>
            <a:endParaRPr lang="en-US" altLang="zh-CN" sz="1400" b="1" dirty="0"/>
          </a:p>
          <a:p>
            <a:r>
              <a:rPr lang="en-US" altLang="zh-CN" sz="1400" dirty="0"/>
              <a:t>class Person(</a:t>
            </a:r>
            <a:r>
              <a:rPr lang="en-US" altLang="zh-CN" sz="1400" b="1" dirty="0"/>
              <a:t>var name: String, var age: Int</a:t>
            </a:r>
            <a:r>
              <a:rPr lang="en-US" altLang="zh-CN" sz="1400" dirty="0"/>
              <a:t>) : </a:t>
            </a:r>
            <a:r>
              <a:rPr lang="en-US" altLang="zh-CN" sz="1400" b="1" dirty="0" err="1"/>
              <a:t>Parcelable</a:t>
            </a:r>
            <a:endParaRPr lang="zh-CN" altLang="en-US" sz="1400" b="1" dirty="0"/>
          </a:p>
        </p:txBody>
      </p:sp>
    </p:spTree>
    <p:extLst>
      <p:ext uri="{BB962C8B-B14F-4D97-AF65-F5344CB8AC3E}">
        <p14:creationId xmlns:p14="http://schemas.microsoft.com/office/powerpoint/2010/main" val="24920696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引用">
  <a:themeElements>
    <a:clrScheme name="自定义 1">
      <a:dk1>
        <a:srgbClr val="000000"/>
      </a:dk1>
      <a:lt1>
        <a:srgbClr val="FFFFFF"/>
      </a:lt1>
      <a:dk2>
        <a:srgbClr val="FFFEFC"/>
      </a:dk2>
      <a:lt2>
        <a:srgbClr val="CEDBE6"/>
      </a:lt2>
      <a:accent1>
        <a:srgbClr val="41B1E2"/>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引用">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{8AA2F039-4069-F644-ACDE-2166C0520A53}tf10001121</Template>
  <TotalTime>1122</TotalTime>
  <Words>2312</Words>
  <Application>Microsoft Office PowerPoint</Application>
  <PresentationFormat>宽屏</PresentationFormat>
  <Paragraphs>198</Paragraphs>
  <Slides>34</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34</vt:i4>
      </vt:variant>
    </vt:vector>
  </HeadingPairs>
  <TitlesOfParts>
    <vt:vector size="38" baseType="lpstr">
      <vt:lpstr>等线</vt:lpstr>
      <vt:lpstr>Calibri</vt:lpstr>
      <vt:lpstr>Wingdings 2</vt:lpstr>
      <vt:lpstr>引用</vt:lpstr>
      <vt:lpstr>第14章 继续进阶，你还应该掌握的高级技巧</vt:lpstr>
      <vt:lpstr>全局获取Context的技巧</vt:lpstr>
      <vt:lpstr>全局获取Context的技巧</vt:lpstr>
      <vt:lpstr>全局获取Context的技巧</vt:lpstr>
      <vt:lpstr>使用Intent传递对象</vt:lpstr>
      <vt:lpstr>使用Intent传递对象</vt:lpstr>
      <vt:lpstr>Serializable方式</vt:lpstr>
      <vt:lpstr>Serializable方式</vt:lpstr>
      <vt:lpstr>Parcelable方式</vt:lpstr>
      <vt:lpstr>Parcelable方式</vt:lpstr>
      <vt:lpstr>  定制自己的日志工具</vt:lpstr>
      <vt:lpstr>定制自己的日志工具</vt:lpstr>
      <vt:lpstr>定制自己的日志工具</vt:lpstr>
      <vt:lpstr>定制自己的日志工具</vt:lpstr>
      <vt:lpstr> 调试Android程序</vt:lpstr>
      <vt:lpstr>调试Android程序</vt:lpstr>
      <vt:lpstr>调试Android程序</vt:lpstr>
      <vt:lpstr>调试Android程序</vt:lpstr>
      <vt:lpstr> 深色主题</vt:lpstr>
      <vt:lpstr>深色主题简介</vt:lpstr>
      <vt:lpstr>使用Force Dark</vt:lpstr>
      <vt:lpstr>使用Force Dark</vt:lpstr>
      <vt:lpstr>使用DayNight主题</vt:lpstr>
      <vt:lpstr>使用DayNight主题</vt:lpstr>
      <vt:lpstr>使用主题差异型编程</vt:lpstr>
      <vt:lpstr>使用主题差异型编程</vt:lpstr>
      <vt:lpstr>Kotlin课堂</vt:lpstr>
      <vt:lpstr>Java与Kotlin代码之间的转换</vt:lpstr>
      <vt:lpstr>Java代码转换成Kotlin代码</vt:lpstr>
      <vt:lpstr>Java代码转换成Kotlin代码</vt:lpstr>
      <vt:lpstr>Kotlin代码转换成Java代码</vt:lpstr>
      <vt:lpstr>Kotlin代码转换成Java代码</vt:lpstr>
      <vt:lpstr>推荐阅读</vt:lpstr>
      <vt:lpstr>结束</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第1章 开始启程，你的第一行Android代码</dc:title>
  <dc:creator>郭 霖</dc:creator>
  <cp:lastModifiedBy>张霞</cp:lastModifiedBy>
  <cp:revision>327</cp:revision>
  <dcterms:created xsi:type="dcterms:W3CDTF">2019-11-27T23:48:03Z</dcterms:created>
  <dcterms:modified xsi:type="dcterms:W3CDTF">2020-03-19T07:08:45Z</dcterms:modified>
</cp:coreProperties>
</file>